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0E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288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BF230-9CE0-477E-8CA9-9BDD07D5CDC4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A3B77-4C4B-4673-B565-67AB946E4A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2762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940D67-EF33-6205-8468-323C25887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2C1053F-C79E-C33C-010F-3A41039C43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EF117CD-65D3-FFC7-F52A-262951E56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9512-473E-49DA-9A5C-5B6B51C9EBF5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B6A749F-6800-3F5A-5705-0D597D090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09C920F-F6DB-AB3E-CA55-51E8B506C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E754C-DF0E-4C1F-92BD-5B6FB76F65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71247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E6B92E-3FEC-7C31-0FDD-B65C896E4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B89093-91BB-E65A-B2CA-3367F9E41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17AA1DB-1487-7D70-A3CD-47BCA0974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9512-473E-49DA-9A5C-5B6B51C9EBF5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0437773-8804-3101-2664-AFBDB99E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34F151E-0D13-C3C3-108C-F440A4F5F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E754C-DF0E-4C1F-92BD-5B6FB76F65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1156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31F38F-2BE7-7AB5-E00A-F70BD11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176DFD2-D6FC-2057-F13C-7C3B351D7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72522DD-D351-A6A7-89E0-028115E76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9512-473E-49DA-9A5C-5B6B51C9EBF5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4358FC0-9602-1307-5EDF-76A5A8F9A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DC355C9-8D39-BA93-298E-F1D9DEBBC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E754C-DF0E-4C1F-92BD-5B6FB76F65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65368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FD9B52-658A-05E8-A0F7-79F4B6393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DABA428-9FE1-673F-FEBB-9ED36F0EE2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BB08AB1-B29D-5030-DE43-4859E4510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BBCB90-800D-B51F-B844-277EB69A9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9512-473E-49DA-9A5C-5B6B51C9EBF5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87A529D-3381-74B7-4BFE-826820BD8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6559F24-C491-4944-3F6B-012D1B0AE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E754C-DF0E-4C1F-92BD-5B6FB76F65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073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06CBBB-4611-4D38-1AD7-C00AB853D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AD00FF2-B301-7F71-2130-4239FC7F9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5A52E3D-FA3C-D915-3C4D-113DC28D7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492DBB2-41FD-304A-A201-2451400C8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983D88D-2115-6EA2-8B78-C3B071E33F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B37E1A4-5000-5A1F-10A4-2405E700B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9512-473E-49DA-9A5C-5B6B51C9EBF5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874D94D9-E206-3341-9B03-7525EE2AF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C120D7F5-E696-34F3-D739-2DBE7C4B7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E754C-DF0E-4C1F-92BD-5B6FB76F65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41053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A7C5C1-90EC-DE98-A430-18EF7FDCE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EC4B904-F6D3-39F4-9FE1-49F696368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9512-473E-49DA-9A5C-5B6B51C9EBF5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9EC9239-045E-CC3F-8D07-15CE094E4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0D5FE7D-3AB9-418C-7157-2892D4D9B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E754C-DF0E-4C1F-92BD-5B6FB76F65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7362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E374155-98FA-7698-9B32-6D0C40754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9512-473E-49DA-9A5C-5B6B51C9EBF5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49ABC40-486C-01E3-BEC7-1E009471F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3390D95-4785-0354-E4DB-782BE49D4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E754C-DF0E-4C1F-92BD-5B6FB76F65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6789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05362EF-F757-5375-4BC8-CAA8DC696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302E12F-5778-834F-36EF-B910FDB09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133D337-4EB2-ECDB-3FD6-476DD72EC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35D612C-7CA7-B953-AEDD-90A2701EA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9512-473E-49DA-9A5C-5B6B51C9EBF5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4B6C95B-5888-EFDA-3379-C49BEFC5D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A751C88-82D7-B78E-82A9-5485281D1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E754C-DF0E-4C1F-92BD-5B6FB76F65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164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D7F31F-4E86-1ED1-BDCE-82D8E701D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E11C494-376D-CD21-192F-DBB4F25B9C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DF4CD75-81EF-164D-B04A-BC93590DCE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BEBE79E-068C-2DEF-ADB9-757D5D750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9512-473E-49DA-9A5C-5B6B51C9EBF5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DC4EC5F-8493-5A49-A403-21AA86F46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098801C-A63B-B7C9-8B62-6795BEA0B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E754C-DF0E-4C1F-92BD-5B6FB76F65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0033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C3DF04-5D94-A1E8-D52C-B0910090C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50CA46D-DFD1-C242-4F83-F56C60D240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83FA5FF-6F3C-0B3C-3164-C92753CA8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9512-473E-49DA-9A5C-5B6B51C9EBF5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6E9E0A4-E430-012E-F86A-078018738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677FC7B-1848-83FD-F6CB-74747F5D6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E754C-DF0E-4C1F-92BD-5B6FB76F65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2739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0475609B-9867-4DD9-97B5-32F6E1EA9D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229B45F-CE45-8203-4AB5-87B066C5E5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5ACFC1E-7A21-6011-7237-C0FF7D631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29512-473E-49DA-9A5C-5B6B51C9EBF5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43A36E-9A5F-3835-964D-2E0737F52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405BED7-F3AC-21CE-2BA1-392DE0CB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E754C-DF0E-4C1F-92BD-5B6FB76F65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3321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8F4FD56-DB35-E28A-C0A5-09A28DB47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EA4079C-A067-5932-5D05-CB885CFD8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04556AE-0BC1-1AE9-AF39-674FADA602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C29512-473E-49DA-9A5C-5B6B51C9EBF5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C66016-395C-C821-66BF-004C4EF612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E21DD6C-6C1E-218D-9565-CF42E1A63D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BE754C-DF0E-4C1F-92BD-5B6FB76F653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246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38CA0-4573-B99A-C8E6-84FE62776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374CAE-153C-5A13-B39A-6436EA683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619" y="496143"/>
            <a:ext cx="10515600" cy="949325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rgbClr val="320EB3"/>
                </a:solidFill>
                <a:latin typeface="Playfair display"/>
              </a:rPr>
              <a:t>STUL strategiset keihäänkärjet 2027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2975B5-00EC-F31A-E46B-F0D9FDC27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0500" y="4558279"/>
            <a:ext cx="2920774" cy="150337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fi-FI" dirty="0">
              <a:latin typeface="Montserrat"/>
            </a:endParaRPr>
          </a:p>
          <a:p>
            <a:pPr>
              <a:buFont typeface="Calibri" panose="020B0604020202020204" pitchFamily="34" charset="0"/>
              <a:buChar char="-"/>
            </a:pPr>
            <a:endParaRPr lang="fi-FI" dirty="0"/>
          </a:p>
        </p:txBody>
      </p:sp>
      <p:sp>
        <p:nvSpPr>
          <p:cNvPr id="6" name="Freeform: Shape 16">
            <a:extLst>
              <a:ext uri="{FF2B5EF4-FFF2-40B4-BE49-F238E27FC236}">
                <a16:creationId xmlns:a16="http://schemas.microsoft.com/office/drawing/2014/main" id="{0CDD5796-1A6B-614B-9320-B62F587A4822}"/>
              </a:ext>
            </a:extLst>
          </p:cNvPr>
          <p:cNvSpPr/>
          <p:nvPr/>
        </p:nvSpPr>
        <p:spPr>
          <a:xfrm>
            <a:off x="212066" y="1779772"/>
            <a:ext cx="11389891" cy="400111"/>
          </a:xfrm>
          <a:custGeom>
            <a:avLst/>
            <a:gdLst>
              <a:gd name="connsiteX0" fmla="*/ 0 w 9808186"/>
              <a:gd name="connsiteY0" fmla="*/ 0 h 1234557"/>
              <a:gd name="connsiteX1" fmla="*/ 9808186 w 9808186"/>
              <a:gd name="connsiteY1" fmla="*/ 0 h 1234557"/>
              <a:gd name="connsiteX2" fmla="*/ 9808186 w 9808186"/>
              <a:gd name="connsiteY2" fmla="*/ 1234557 h 1234557"/>
              <a:gd name="connsiteX3" fmla="*/ 0 w 9808186"/>
              <a:gd name="connsiteY3" fmla="*/ 1234557 h 1234557"/>
              <a:gd name="connsiteX4" fmla="*/ 0 w 9808186"/>
              <a:gd name="connsiteY4" fmla="*/ 0 h 1234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08186" h="1234557">
                <a:moveTo>
                  <a:pt x="0" y="0"/>
                </a:moveTo>
                <a:lnTo>
                  <a:pt x="9808186" y="0"/>
                </a:lnTo>
                <a:lnTo>
                  <a:pt x="9808186" y="1234557"/>
                </a:lnTo>
                <a:lnTo>
                  <a:pt x="0" y="1234557"/>
                </a:lnTo>
                <a:lnTo>
                  <a:pt x="0" y="0"/>
                </a:lnTo>
                <a:close/>
              </a:path>
            </a:pathLst>
          </a:custGeom>
          <a:solidFill>
            <a:srgbClr val="00B2B8">
              <a:shade val="80000"/>
              <a:hueOff val="0"/>
              <a:satOff val="0"/>
              <a:lumOff val="0"/>
              <a:alphaOff val="0"/>
            </a:srgbClr>
          </a:solidFill>
          <a:ln>
            <a:noFill/>
          </a:ln>
          <a:effectLst/>
        </p:spPr>
        <p:txBody>
          <a:bodyPr spcFirstLastPara="0" vert="horz" wrap="square" lIns="87630" tIns="87630" rIns="87630" bIns="87630" numCol="1" spcCol="1270" anchor="ctr" anchorCtr="0">
            <a:noAutofit/>
          </a:bodyPr>
          <a:lstStyle/>
          <a:p>
            <a:pPr marL="0" marR="0" lvl="0" indent="0" algn="ctr" defTabSz="1022350" eaLnBrk="1" fontAlgn="auto" latinLnBrk="0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S Bonus UX"/>
                <a:ea typeface="+mn-ea"/>
                <a:cs typeface="Helvetica"/>
                <a:sym typeface="Calibri"/>
              </a:rPr>
              <a:t>STUL Harrastajat: 2025 14 000 harrastajaa → 15 500 harrastajaa vuonna 2026 (+1500 uutta jäsentä 2027)</a:t>
            </a:r>
          </a:p>
        </p:txBody>
      </p:sp>
      <p:sp>
        <p:nvSpPr>
          <p:cNvPr id="7" name="Freeform: Shape 18">
            <a:extLst>
              <a:ext uri="{FF2B5EF4-FFF2-40B4-BE49-F238E27FC236}">
                <a16:creationId xmlns:a16="http://schemas.microsoft.com/office/drawing/2014/main" id="{4C08449E-5B34-CF16-14EA-D63C0FDA3032}"/>
              </a:ext>
            </a:extLst>
          </p:cNvPr>
          <p:cNvSpPr/>
          <p:nvPr/>
        </p:nvSpPr>
        <p:spPr>
          <a:xfrm>
            <a:off x="212067" y="2770388"/>
            <a:ext cx="2838268" cy="3323514"/>
          </a:xfrm>
          <a:custGeom>
            <a:avLst/>
            <a:gdLst>
              <a:gd name="connsiteX0" fmla="*/ 0 w 3302368"/>
              <a:gd name="connsiteY0" fmla="*/ 0 h 2592569"/>
              <a:gd name="connsiteX1" fmla="*/ 3302368 w 3302368"/>
              <a:gd name="connsiteY1" fmla="*/ 0 h 2592569"/>
              <a:gd name="connsiteX2" fmla="*/ 3302368 w 3302368"/>
              <a:gd name="connsiteY2" fmla="*/ 2592569 h 2592569"/>
              <a:gd name="connsiteX3" fmla="*/ 0 w 3302368"/>
              <a:gd name="connsiteY3" fmla="*/ 2592569 h 2592569"/>
              <a:gd name="connsiteX4" fmla="*/ 0 w 3302368"/>
              <a:gd name="connsiteY4" fmla="*/ 0 h 259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2368" h="2592569">
                <a:moveTo>
                  <a:pt x="0" y="0"/>
                </a:moveTo>
                <a:lnTo>
                  <a:pt x="3302368" y="0"/>
                </a:lnTo>
                <a:lnTo>
                  <a:pt x="3302368" y="2592569"/>
                </a:lnTo>
                <a:lnTo>
                  <a:pt x="0" y="2592569"/>
                </a:lnTo>
                <a:lnTo>
                  <a:pt x="0" y="0"/>
                </a:lnTo>
                <a:close/>
              </a:path>
            </a:pathLst>
          </a:custGeom>
          <a:solidFill>
            <a:srgbClr val="00B2B8"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53340" tIns="53340" rIns="53340" bIns="53340" numCol="1" spcCol="1270" anchor="t" anchorCtr="0">
            <a:noAutofit/>
          </a:bodyPr>
          <a:lstStyle/>
          <a:p>
            <a:pPr marL="0" marR="0" lvl="0" indent="0" algn="ctr" defTabSz="622300" eaLnBrk="1" fontAlgn="auto" latinLnBrk="0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 Bonus UX"/>
                <a:ea typeface="Helvetica"/>
                <a:cs typeface="Helvetica"/>
                <a:sym typeface="Calibri"/>
              </a:rPr>
              <a:t>1. </a:t>
            </a:r>
            <a:r>
              <a:rPr kumimoji="0" lang="fi-FI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 Bonus UX"/>
                <a:ea typeface="+mn-ea"/>
                <a:cs typeface="Helvetica"/>
                <a:sym typeface="Calibri"/>
              </a:rPr>
              <a:t>Projekti - Hyvä hallinto</a:t>
            </a:r>
            <a:r>
              <a:rPr lang="fi-FI" sz="1400" b="1" kern="0" dirty="0">
                <a:solidFill>
                  <a:srgbClr val="FFFFFF"/>
                </a:solidFill>
                <a:latin typeface="S Bonus UX"/>
                <a:cs typeface="Helvetica"/>
                <a:sym typeface="Calibri"/>
              </a:rPr>
              <a:t> ja </a:t>
            </a:r>
            <a:r>
              <a:rPr kumimoji="0" lang="fi-FI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 Bonus UX"/>
                <a:ea typeface="+mn-ea"/>
                <a:cs typeface="Helvetica"/>
                <a:sym typeface="Calibri"/>
              </a:rPr>
              <a:t> johtaminen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sz="1000" b="1" dirty="0"/>
              <a:t>Tehokkaampi, osaavampi ja digitaalista toimintaympäristöä hyödyntävä STUL.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 sz="1000" b="1" dirty="0">
              <a:sym typeface="Calibri"/>
            </a:endParaRPr>
          </a:p>
          <a:p>
            <a:r>
              <a:rPr lang="fi-FI" sz="1000" b="1" dirty="0"/>
              <a:t>Keskeiset toimenpiteet</a:t>
            </a:r>
            <a:endParaRPr lang="fi-FI" sz="1000" dirty="0"/>
          </a:p>
          <a:p>
            <a:pPr>
              <a:buFont typeface="Arial" panose="020B0604020202020204" pitchFamily="34" charset="0"/>
              <a:buChar char="•"/>
            </a:pPr>
            <a:r>
              <a:rPr lang="fi-FI" sz="1000" i="1" dirty="0"/>
              <a:t>Power BI -osaamisen kehittäminen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000" i="1" dirty="0"/>
              <a:t>Lean 2.0 -toimintamallin jatkaminen toimistossa ja jaoksissa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000" i="1" dirty="0"/>
              <a:t>Tekoälyn hyödyntäminen ja osaamisen kehittäminen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000" dirty="0"/>
              <a:t>Tekoälyn hyödyntäminen verkkosivuilla ja tiedon löydettävyydessä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000" dirty="0"/>
              <a:t>Koulutusjärjestelmän uudistaminen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000" dirty="0"/>
              <a:t>Vuosikellon tuominen arkeen</a:t>
            </a:r>
          </a:p>
          <a:p>
            <a:endParaRPr lang="fi-FI" sz="1000" b="1" dirty="0"/>
          </a:p>
        </p:txBody>
      </p:sp>
      <p:sp>
        <p:nvSpPr>
          <p:cNvPr id="8" name="Freeform: Shape 19">
            <a:extLst>
              <a:ext uri="{FF2B5EF4-FFF2-40B4-BE49-F238E27FC236}">
                <a16:creationId xmlns:a16="http://schemas.microsoft.com/office/drawing/2014/main" id="{A059C43E-98D5-6606-A1F2-09E537C45883}"/>
              </a:ext>
            </a:extLst>
          </p:cNvPr>
          <p:cNvSpPr/>
          <p:nvPr/>
        </p:nvSpPr>
        <p:spPr>
          <a:xfrm>
            <a:off x="5915049" y="2779015"/>
            <a:ext cx="2838268" cy="3314886"/>
          </a:xfrm>
          <a:custGeom>
            <a:avLst/>
            <a:gdLst>
              <a:gd name="connsiteX0" fmla="*/ 0 w 3251835"/>
              <a:gd name="connsiteY0" fmla="*/ 0 h 2592569"/>
              <a:gd name="connsiteX1" fmla="*/ 3251835 w 3251835"/>
              <a:gd name="connsiteY1" fmla="*/ 0 h 2592569"/>
              <a:gd name="connsiteX2" fmla="*/ 3251835 w 3251835"/>
              <a:gd name="connsiteY2" fmla="*/ 2592569 h 2592569"/>
              <a:gd name="connsiteX3" fmla="*/ 0 w 3251835"/>
              <a:gd name="connsiteY3" fmla="*/ 2592569 h 2592569"/>
              <a:gd name="connsiteX4" fmla="*/ 0 w 3251835"/>
              <a:gd name="connsiteY4" fmla="*/ 0 h 259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1835" h="2592569">
                <a:moveTo>
                  <a:pt x="0" y="0"/>
                </a:moveTo>
                <a:lnTo>
                  <a:pt x="3251835" y="0"/>
                </a:lnTo>
                <a:lnTo>
                  <a:pt x="3251835" y="2592569"/>
                </a:lnTo>
                <a:lnTo>
                  <a:pt x="0" y="2592569"/>
                </a:lnTo>
                <a:lnTo>
                  <a:pt x="0" y="0"/>
                </a:lnTo>
                <a:close/>
              </a:path>
            </a:pathLst>
          </a:custGeom>
          <a:solidFill>
            <a:srgbClr val="00B2B8"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53340" tIns="53340" rIns="53340" bIns="53340" numCol="1" spcCol="1270" anchor="t" anchorCtr="0">
            <a:noAutofit/>
          </a:bodyPr>
          <a:lstStyle/>
          <a:p>
            <a:pPr marL="0" marR="0" lvl="0" indent="0" algn="ctr" defTabSz="622300" eaLnBrk="1" fontAlgn="auto" latinLnBrk="0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 Bonus UX"/>
                <a:ea typeface="+mn-ea"/>
                <a:cs typeface="Helvetica"/>
                <a:sym typeface="Calibri"/>
              </a:rPr>
              <a:t>3. Projekti – Kasvun varmistaminen  </a:t>
            </a:r>
            <a:endParaRPr lang="fi-FI" sz="1400" kern="0" dirty="0">
              <a:solidFill>
                <a:srgbClr val="FFFFFF"/>
              </a:solidFill>
              <a:latin typeface="S Bonus UX"/>
              <a:cs typeface="Helvetica"/>
            </a:endParaRPr>
          </a:p>
          <a:p>
            <a:pPr algn="ctr"/>
            <a:r>
              <a:rPr lang="fi-FI" sz="1000" b="1" dirty="0"/>
              <a:t>Kasvatetaan </a:t>
            </a:r>
            <a:r>
              <a:rPr lang="fi-FI" sz="1000" b="1" dirty="0" err="1"/>
              <a:t>STUL:n</a:t>
            </a:r>
            <a:r>
              <a:rPr lang="fi-FI" sz="1000" b="1" dirty="0"/>
              <a:t> jäsen- ja harrastajamäärää madaltamalla osallistumisen kynnystä ja vahvistamalla seurojen toimintaedellytyksiä.</a:t>
            </a:r>
          </a:p>
          <a:p>
            <a:endParaRPr lang="fi-FI" sz="1000" b="1" dirty="0"/>
          </a:p>
          <a:p>
            <a:r>
              <a:rPr lang="fi-FI" sz="1000" b="1" dirty="0"/>
              <a:t>Keskeiset toimenpiteet</a:t>
            </a:r>
            <a:endParaRPr lang="fi-FI" sz="1000" dirty="0"/>
          </a:p>
          <a:p>
            <a:pPr>
              <a:buFont typeface="Arial" panose="020B0604020202020204" pitchFamily="34" charset="0"/>
              <a:buChar char="•"/>
            </a:pPr>
            <a:r>
              <a:rPr lang="fi-FI" sz="1000" i="1" dirty="0"/>
              <a:t>Resursoidaan aktiiviseen jäsenhankintaan fokuksena lapset ja nuoret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000" dirty="0"/>
              <a:t>Kehitetään Tähtiseuratoimintaa seurojen laadun ja vetovoiman vahvistamiseksi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000" dirty="0"/>
              <a:t>Hyödynnetään Suomi liikkeelle -ohjelman mahdollisuudet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000" dirty="0"/>
              <a:t>Jatketaan tanssin terveysvaikutusten tunnettuuden lisäämistä. Erillinen hanke.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000" dirty="0"/>
              <a:t>Soveltavan liikunnan toimintamallin jatkokehitys </a:t>
            </a:r>
          </a:p>
        </p:txBody>
      </p:sp>
      <p:sp>
        <p:nvSpPr>
          <p:cNvPr id="9" name="Freeform: Shape 20">
            <a:extLst>
              <a:ext uri="{FF2B5EF4-FFF2-40B4-BE49-F238E27FC236}">
                <a16:creationId xmlns:a16="http://schemas.microsoft.com/office/drawing/2014/main" id="{587C3E71-4AE6-4906-D7AA-D016F6A88D77}"/>
              </a:ext>
            </a:extLst>
          </p:cNvPr>
          <p:cNvSpPr/>
          <p:nvPr/>
        </p:nvSpPr>
        <p:spPr>
          <a:xfrm>
            <a:off x="8763691" y="2779015"/>
            <a:ext cx="2838268" cy="3314886"/>
          </a:xfrm>
          <a:custGeom>
            <a:avLst/>
            <a:gdLst>
              <a:gd name="connsiteX0" fmla="*/ 0 w 3251835"/>
              <a:gd name="connsiteY0" fmla="*/ 0 h 2592569"/>
              <a:gd name="connsiteX1" fmla="*/ 3251835 w 3251835"/>
              <a:gd name="connsiteY1" fmla="*/ 0 h 2592569"/>
              <a:gd name="connsiteX2" fmla="*/ 3251835 w 3251835"/>
              <a:gd name="connsiteY2" fmla="*/ 2592569 h 2592569"/>
              <a:gd name="connsiteX3" fmla="*/ 0 w 3251835"/>
              <a:gd name="connsiteY3" fmla="*/ 2592569 h 2592569"/>
              <a:gd name="connsiteX4" fmla="*/ 0 w 3251835"/>
              <a:gd name="connsiteY4" fmla="*/ 0 h 259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1835" h="2592569">
                <a:moveTo>
                  <a:pt x="0" y="0"/>
                </a:moveTo>
                <a:lnTo>
                  <a:pt x="3251835" y="0"/>
                </a:lnTo>
                <a:lnTo>
                  <a:pt x="3251835" y="2592569"/>
                </a:lnTo>
                <a:lnTo>
                  <a:pt x="0" y="2592569"/>
                </a:lnTo>
                <a:lnTo>
                  <a:pt x="0" y="0"/>
                </a:lnTo>
                <a:close/>
              </a:path>
            </a:pathLst>
          </a:custGeom>
          <a:solidFill>
            <a:srgbClr val="00B2B8"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53340" tIns="53340" rIns="53340" bIns="53340" numCol="1" spcCol="1270" anchor="t" anchorCtr="0">
            <a:noAutofit/>
          </a:bodyPr>
          <a:lstStyle/>
          <a:p>
            <a:pPr marL="0" marR="0" lvl="0" indent="0" algn="ctr" defTabSz="622300" eaLnBrk="1" fontAlgn="auto" latinLnBrk="0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 Bonus UX"/>
                <a:ea typeface="Helvetica"/>
                <a:cs typeface="Helvetica"/>
                <a:sym typeface="Calibri"/>
              </a:rPr>
              <a:t>4. Projekti – Lajien valtakunnallisen näkyvyyden parantaminen  </a:t>
            </a:r>
            <a:endParaRPr kumimoji="0" lang="fi-FI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 Bonus UX"/>
              <a:ea typeface="+mn-ea"/>
              <a:cs typeface="Helvetica"/>
              <a:sym typeface="Calibri"/>
            </a:endParaRPr>
          </a:p>
          <a:p>
            <a:pPr algn="ctr"/>
            <a:r>
              <a:rPr lang="fi-FI" sz="1000" b="1" dirty="0"/>
              <a:t>Lisätään tanssin tunnettuutta ja kiinnostavuutta sekä ohjataan uusia harrastajia lajin pariin.</a:t>
            </a:r>
          </a:p>
          <a:p>
            <a:endParaRPr lang="fi-FI" sz="200" dirty="0"/>
          </a:p>
          <a:p>
            <a:endParaRPr lang="fi-FI" sz="1000" b="1" dirty="0"/>
          </a:p>
          <a:p>
            <a:r>
              <a:rPr lang="fi-FI" sz="1000" b="1" dirty="0"/>
              <a:t>Keskeiset toimenpiteet</a:t>
            </a:r>
            <a:endParaRPr lang="fi-FI" sz="1000" dirty="0"/>
          </a:p>
          <a:p>
            <a:pPr>
              <a:buFont typeface="Arial" panose="020B0604020202020204" pitchFamily="34" charset="0"/>
              <a:buChar char="•"/>
            </a:pPr>
            <a:r>
              <a:rPr lang="fi-FI" sz="1000" i="1" dirty="0"/>
              <a:t>Vuosittaisen markkinointi, tapahtuma ja viestintäsuunnitelman ja vuosikellon rakentaminen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000" dirty="0"/>
              <a:t>Markkinointibudjetin ja toimenpiteiden priorisointi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000" dirty="0"/>
              <a:t>Markkinoinnin vaikuttavuuden ja panos–tuotos-suhteen arviointi. Projektien onnistumisen mittaaminen.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43BC90C-07DB-A232-C9AE-D5EFB7002BAF}"/>
              </a:ext>
            </a:extLst>
          </p:cNvPr>
          <p:cNvSpPr txBox="1"/>
          <p:nvPr/>
        </p:nvSpPr>
        <p:spPr>
          <a:xfrm>
            <a:off x="158508" y="1419076"/>
            <a:ext cx="1144345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54491" hangingPunct="0">
              <a:defRPr/>
            </a:pPr>
            <a:r>
              <a:rPr lang="fi-FI" sz="1500" b="1" kern="0" dirty="0">
                <a:solidFill>
                  <a:srgbClr val="00AA46"/>
                </a:solidFill>
                <a:latin typeface="S Bonus Display SemiBold" panose="020B0606030202010107" pitchFamily="34" charset="0"/>
                <a:cs typeface="Helvetica"/>
                <a:sym typeface="Calibri"/>
              </a:rPr>
              <a:t>Kehitys jatkuu: Tavoitteena vastata kasvavaan tanssin kysyntään monilajisesti, STUL mielikuvan parantaminen sekä laadun nostaminen.</a:t>
            </a:r>
          </a:p>
        </p:txBody>
      </p:sp>
      <p:sp>
        <p:nvSpPr>
          <p:cNvPr id="11" name="Freeform: Shape 18">
            <a:extLst>
              <a:ext uri="{FF2B5EF4-FFF2-40B4-BE49-F238E27FC236}">
                <a16:creationId xmlns:a16="http://schemas.microsoft.com/office/drawing/2014/main" id="{45FBCB43-71F2-3448-9B9E-6B132A7BDC79}"/>
              </a:ext>
            </a:extLst>
          </p:cNvPr>
          <p:cNvSpPr/>
          <p:nvPr/>
        </p:nvSpPr>
        <p:spPr>
          <a:xfrm>
            <a:off x="3063558" y="2770387"/>
            <a:ext cx="2838268" cy="3323514"/>
          </a:xfrm>
          <a:custGeom>
            <a:avLst/>
            <a:gdLst>
              <a:gd name="connsiteX0" fmla="*/ 0 w 3302368"/>
              <a:gd name="connsiteY0" fmla="*/ 0 h 2592569"/>
              <a:gd name="connsiteX1" fmla="*/ 3302368 w 3302368"/>
              <a:gd name="connsiteY1" fmla="*/ 0 h 2592569"/>
              <a:gd name="connsiteX2" fmla="*/ 3302368 w 3302368"/>
              <a:gd name="connsiteY2" fmla="*/ 2592569 h 2592569"/>
              <a:gd name="connsiteX3" fmla="*/ 0 w 3302368"/>
              <a:gd name="connsiteY3" fmla="*/ 2592569 h 2592569"/>
              <a:gd name="connsiteX4" fmla="*/ 0 w 3302368"/>
              <a:gd name="connsiteY4" fmla="*/ 0 h 2592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2368" h="2592569">
                <a:moveTo>
                  <a:pt x="0" y="0"/>
                </a:moveTo>
                <a:lnTo>
                  <a:pt x="3302368" y="0"/>
                </a:lnTo>
                <a:lnTo>
                  <a:pt x="3302368" y="2592569"/>
                </a:lnTo>
                <a:lnTo>
                  <a:pt x="0" y="2592569"/>
                </a:lnTo>
                <a:lnTo>
                  <a:pt x="0" y="0"/>
                </a:lnTo>
                <a:close/>
              </a:path>
            </a:pathLst>
          </a:custGeom>
          <a:solidFill>
            <a:srgbClr val="00B2B8"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53340" tIns="53340" rIns="53340" bIns="53340" numCol="1" spcCol="1270" anchor="t" anchorCtr="0">
            <a:noAutofit/>
          </a:bodyPr>
          <a:lstStyle/>
          <a:p>
            <a:pPr marL="0" marR="0" lvl="0" indent="0" algn="ctr" defTabSz="622300" eaLnBrk="1" fontAlgn="auto" latinLnBrk="0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 Bonus UX"/>
                <a:ea typeface="Helvetica"/>
                <a:cs typeface="Helvetica"/>
                <a:sym typeface="Calibri"/>
              </a:rPr>
              <a:t>2. </a:t>
            </a:r>
            <a:r>
              <a:rPr kumimoji="0" lang="fi-FI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 Bonus UX"/>
                <a:ea typeface="+mn-ea"/>
                <a:cs typeface="Helvetica"/>
                <a:sym typeface="Calibri"/>
              </a:rPr>
              <a:t>Projekti - Huippu-urheilun kehittäminen</a:t>
            </a:r>
            <a:br>
              <a:rPr lang="fi-FI" sz="1000" dirty="0"/>
            </a:br>
            <a:r>
              <a:rPr lang="fi-FI" sz="1000" b="1" dirty="0"/>
              <a:t>Selkeytetään </a:t>
            </a:r>
            <a:r>
              <a:rPr lang="fi-FI" sz="1000" b="1" dirty="0" err="1"/>
              <a:t>STUL:n</a:t>
            </a:r>
            <a:r>
              <a:rPr lang="fi-FI" sz="1000" b="1" dirty="0"/>
              <a:t> huippu-urheilun tavoitteet, toimintamallit ja polku huipulle.</a:t>
            </a:r>
            <a:endParaRPr lang="fi-FI" sz="1000" dirty="0"/>
          </a:p>
          <a:p>
            <a:endParaRPr lang="fi-FI" sz="1000" b="1" dirty="0"/>
          </a:p>
          <a:p>
            <a:r>
              <a:rPr lang="fi-FI" sz="1000" b="1" dirty="0"/>
              <a:t>Keskeiset toimenpiteet</a:t>
            </a:r>
            <a:endParaRPr lang="fi-FI" sz="1000" dirty="0"/>
          </a:p>
          <a:p>
            <a:pPr>
              <a:buFont typeface="Arial" panose="020B0604020202020204" pitchFamily="34" charset="0"/>
              <a:buChar char="•"/>
            </a:pPr>
            <a:r>
              <a:rPr lang="fi-FI" sz="1000" i="1" dirty="0"/>
              <a:t>Huippu-urheilustrategian arviointi ja päivittäminen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000" dirty="0"/>
              <a:t>Maajoukkuetoiminnan tavoitteiden ja toimintamallin kirkastaminen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000" dirty="0"/>
              <a:t>Lajikohtaisten huippu-urheilutavoitteiden määrittäminen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000" dirty="0"/>
              <a:t>Huippu-urheilun Tähtiseura-ohjelman kehittäminen </a:t>
            </a:r>
          </a:p>
          <a:p>
            <a:endParaRPr lang="fi-FI" sz="1000" dirty="0"/>
          </a:p>
          <a:p>
            <a:pPr marL="0" marR="0" lvl="0" indent="0" algn="ctr" defTabSz="622300" eaLnBrk="1" fontAlgn="auto" latinLnBrk="0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10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 Bonus UX"/>
              <a:ea typeface="+mn-ea"/>
              <a:cs typeface="Helvetica"/>
              <a:sym typeface="Calibri"/>
            </a:endParaRPr>
          </a:p>
        </p:txBody>
      </p:sp>
      <p:sp>
        <p:nvSpPr>
          <p:cNvPr id="12" name="Freeform: Shape 2">
            <a:extLst>
              <a:ext uri="{FF2B5EF4-FFF2-40B4-BE49-F238E27FC236}">
                <a16:creationId xmlns:a16="http://schemas.microsoft.com/office/drawing/2014/main" id="{B9B46967-CD67-5DA3-9A08-C5B3D4F93A7B}"/>
              </a:ext>
            </a:extLst>
          </p:cNvPr>
          <p:cNvSpPr/>
          <p:nvPr/>
        </p:nvSpPr>
        <p:spPr>
          <a:xfrm>
            <a:off x="212066" y="2256724"/>
            <a:ext cx="11389891" cy="445450"/>
          </a:xfrm>
          <a:custGeom>
            <a:avLst/>
            <a:gdLst>
              <a:gd name="connsiteX0" fmla="*/ 0 w 9808186"/>
              <a:gd name="connsiteY0" fmla="*/ 0 h 1234557"/>
              <a:gd name="connsiteX1" fmla="*/ 9808186 w 9808186"/>
              <a:gd name="connsiteY1" fmla="*/ 0 h 1234557"/>
              <a:gd name="connsiteX2" fmla="*/ 9808186 w 9808186"/>
              <a:gd name="connsiteY2" fmla="*/ 1234557 h 1234557"/>
              <a:gd name="connsiteX3" fmla="*/ 0 w 9808186"/>
              <a:gd name="connsiteY3" fmla="*/ 1234557 h 1234557"/>
              <a:gd name="connsiteX4" fmla="*/ 0 w 9808186"/>
              <a:gd name="connsiteY4" fmla="*/ 0 h 1234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08186" h="1234557">
                <a:moveTo>
                  <a:pt x="0" y="0"/>
                </a:moveTo>
                <a:lnTo>
                  <a:pt x="9808186" y="0"/>
                </a:lnTo>
                <a:lnTo>
                  <a:pt x="9808186" y="1234557"/>
                </a:lnTo>
                <a:lnTo>
                  <a:pt x="0" y="12345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rgbClr val="D2D2D5">
                <a:shade val="1500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87630" tIns="87630" rIns="87630" bIns="87630" numCol="1" spcCol="1270" anchor="ctr" anchorCtr="0">
            <a:noAutofit/>
          </a:bodyPr>
          <a:lstStyle/>
          <a:p>
            <a:pPr marL="0" marR="0" lvl="0" indent="0" algn="ctr" defTabSz="1022350" eaLnBrk="1" fontAlgn="auto" latinLnBrk="0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 Bonus UX"/>
                <a:ea typeface="+mn-ea"/>
                <a:cs typeface="Helvetica"/>
                <a:sym typeface="Calibri"/>
              </a:rPr>
              <a:t>Seurojen kannustaminen strategian mukaiseen monilajisuuteen ja tarjonnan monipuolistamiseen 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CCAEE1E5-1BA3-D08C-16D2-4546087AADF3}"/>
              </a:ext>
            </a:extLst>
          </p:cNvPr>
          <p:cNvSpPr txBox="1"/>
          <p:nvPr/>
        </p:nvSpPr>
        <p:spPr>
          <a:xfrm>
            <a:off x="3407605" y="1968921"/>
            <a:ext cx="184731" cy="30008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defTabSz="554491" hangingPunct="0">
              <a:lnSpc>
                <a:spcPct val="90000"/>
              </a:lnSpc>
              <a:spcAft>
                <a:spcPts val="500"/>
              </a:spcAft>
              <a:buFont typeface="Arial" panose="020B0604020202020204" pitchFamily="34" charset="0"/>
              <a:buNone/>
              <a:defRPr/>
            </a:pPr>
            <a:endParaRPr lang="fi-FI" sz="1500" kern="0" err="1">
              <a:solidFill>
                <a:srgbClr val="000000"/>
              </a:solidFill>
              <a:latin typeface="S Bonus UX"/>
              <a:cs typeface="Calibri"/>
              <a:sym typeface="Calibri"/>
            </a:endParaRPr>
          </a:p>
        </p:txBody>
      </p:sp>
      <p:sp>
        <p:nvSpPr>
          <p:cNvPr id="14" name="Freeform: Shape 1">
            <a:extLst>
              <a:ext uri="{FF2B5EF4-FFF2-40B4-BE49-F238E27FC236}">
                <a16:creationId xmlns:a16="http://schemas.microsoft.com/office/drawing/2014/main" id="{C8E3C757-9BD5-46B3-4CD4-3A69CED9027A}"/>
              </a:ext>
            </a:extLst>
          </p:cNvPr>
          <p:cNvSpPr/>
          <p:nvPr/>
        </p:nvSpPr>
        <p:spPr>
          <a:xfrm>
            <a:off x="212066" y="6162038"/>
            <a:ext cx="11389891" cy="400111"/>
          </a:xfrm>
          <a:custGeom>
            <a:avLst/>
            <a:gdLst>
              <a:gd name="connsiteX0" fmla="*/ 0 w 9808186"/>
              <a:gd name="connsiteY0" fmla="*/ 0 h 1234557"/>
              <a:gd name="connsiteX1" fmla="*/ 9808186 w 9808186"/>
              <a:gd name="connsiteY1" fmla="*/ 0 h 1234557"/>
              <a:gd name="connsiteX2" fmla="*/ 9808186 w 9808186"/>
              <a:gd name="connsiteY2" fmla="*/ 1234557 h 1234557"/>
              <a:gd name="connsiteX3" fmla="*/ 0 w 9808186"/>
              <a:gd name="connsiteY3" fmla="*/ 1234557 h 1234557"/>
              <a:gd name="connsiteX4" fmla="*/ 0 w 9808186"/>
              <a:gd name="connsiteY4" fmla="*/ 0 h 1234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08186" h="1234557">
                <a:moveTo>
                  <a:pt x="0" y="0"/>
                </a:moveTo>
                <a:lnTo>
                  <a:pt x="9808186" y="0"/>
                </a:lnTo>
                <a:lnTo>
                  <a:pt x="9808186" y="1234557"/>
                </a:lnTo>
                <a:lnTo>
                  <a:pt x="0" y="1234557"/>
                </a:lnTo>
                <a:lnTo>
                  <a:pt x="0" y="0"/>
                </a:lnTo>
                <a:close/>
              </a:path>
            </a:pathLst>
          </a:custGeom>
          <a:solidFill>
            <a:srgbClr val="D2D2D5"/>
          </a:solidFill>
          <a:ln w="12700" cap="flat" cmpd="sng" algn="ctr">
            <a:solidFill>
              <a:srgbClr val="D2D2D5">
                <a:shade val="15000"/>
              </a:srgbClr>
            </a:solidFill>
            <a:prstDash val="solid"/>
            <a:miter lim="800000"/>
          </a:ln>
          <a:effectLst/>
        </p:spPr>
        <p:txBody>
          <a:bodyPr spcFirstLastPara="0" vert="horz" wrap="square" lIns="87630" tIns="87630" rIns="87630" bIns="87630" numCol="1" spcCol="1270" anchor="ctr" anchorCtr="0">
            <a:noAutofit/>
          </a:bodyPr>
          <a:lstStyle/>
          <a:p>
            <a:pPr marL="0" marR="0" lvl="0" indent="0" algn="ctr" defTabSz="1022350" eaLnBrk="1" fontAlgn="auto" latinLnBrk="0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 Bonus UX"/>
                <a:ea typeface="+mn-ea"/>
                <a:cs typeface="Helvetica"/>
                <a:sym typeface="Calibri"/>
              </a:rPr>
              <a:t>L</a:t>
            </a:r>
            <a:r>
              <a:rPr kumimoji="0" lang="fi-FI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 Bonus UX"/>
                <a:ea typeface="+mn-ea"/>
                <a:cs typeface="Helvetica"/>
                <a:sym typeface="Calibri"/>
              </a:rPr>
              <a:t>äpileikkaavana</a:t>
            </a:r>
            <a:r>
              <a:rPr kumimoji="0" lang="fi-FI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 Bonus UX"/>
                <a:ea typeface="+mn-ea"/>
                <a:cs typeface="Helvetica"/>
                <a:sym typeface="Calibri"/>
              </a:rPr>
              <a:t> teemana. Hyvä hallinto, johtaminen ja vahva talous. </a:t>
            </a:r>
          </a:p>
        </p:txBody>
      </p:sp>
      <p:sp>
        <p:nvSpPr>
          <p:cNvPr id="16" name="Suorakulmio 6">
            <a:extLst>
              <a:ext uri="{FF2B5EF4-FFF2-40B4-BE49-F238E27FC236}">
                <a16:creationId xmlns:a16="http://schemas.microsoft.com/office/drawing/2014/main" id="{563F37D3-4CF7-0803-A915-3D705EF28EAE}"/>
              </a:ext>
            </a:extLst>
          </p:cNvPr>
          <p:cNvSpPr/>
          <p:nvPr/>
        </p:nvSpPr>
        <p:spPr>
          <a:xfrm>
            <a:off x="5915049" y="2796958"/>
            <a:ext cx="2838268" cy="3314885"/>
          </a:xfrm>
          <a:prstGeom prst="rect">
            <a:avLst/>
          </a:prstGeom>
          <a:noFill/>
          <a:ln w="38100" cap="flat">
            <a:solidFill>
              <a:srgbClr val="FF0000"/>
            </a:solidFill>
            <a:prstDash val="sysDash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lvl="0" indent="0" algn="ctr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200" b="0" i="0" u="none" strike="noStrike" kern="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 Bonus UX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2992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3156</TotalTime>
  <Words>246</Words>
  <Application>Microsoft Office PowerPoint</Application>
  <PresentationFormat>Laajakuva</PresentationFormat>
  <Paragraphs>39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8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Montserrat</vt:lpstr>
      <vt:lpstr>Playfair display</vt:lpstr>
      <vt:lpstr>S Bonus Display SemiBold</vt:lpstr>
      <vt:lpstr>S Bonus UX</vt:lpstr>
      <vt:lpstr>Office-teema</vt:lpstr>
      <vt:lpstr>STUL strategiset keihäänkärjet 2027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Otsikko Playfair Display</dc:title>
  <dc:creator>Alisa Heino</dc:creator>
  <cp:lastModifiedBy>Pirjo Koivula</cp:lastModifiedBy>
  <cp:revision>77</cp:revision>
  <dcterms:created xsi:type="dcterms:W3CDTF">2026-01-03T07:39:54Z</dcterms:created>
  <dcterms:modified xsi:type="dcterms:W3CDTF">2026-09-16T14:58:17Z</dcterms:modified>
</cp:coreProperties>
</file>