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73"/>
  </p:notesMasterIdLst>
  <p:sldIdLst>
    <p:sldId id="282" r:id="rId3"/>
    <p:sldId id="329" r:id="rId4"/>
    <p:sldId id="256" r:id="rId5"/>
    <p:sldId id="275" r:id="rId6"/>
    <p:sldId id="269" r:id="rId7"/>
    <p:sldId id="270" r:id="rId8"/>
    <p:sldId id="271" r:id="rId9"/>
    <p:sldId id="276" r:id="rId10"/>
    <p:sldId id="278" r:id="rId11"/>
    <p:sldId id="265" r:id="rId12"/>
    <p:sldId id="279" r:id="rId13"/>
    <p:sldId id="267" r:id="rId14"/>
    <p:sldId id="266" r:id="rId15"/>
    <p:sldId id="328" r:id="rId16"/>
    <p:sldId id="323" r:id="rId17"/>
    <p:sldId id="283" r:id="rId18"/>
    <p:sldId id="272" r:id="rId19"/>
    <p:sldId id="257" r:id="rId20"/>
    <p:sldId id="284" r:id="rId21"/>
    <p:sldId id="285" r:id="rId22"/>
    <p:sldId id="258" r:id="rId23"/>
    <p:sldId id="259" r:id="rId24"/>
    <p:sldId id="260" r:id="rId25"/>
    <p:sldId id="261" r:id="rId26"/>
    <p:sldId id="286" r:id="rId27"/>
    <p:sldId id="287" r:id="rId28"/>
    <p:sldId id="263" r:id="rId29"/>
    <p:sldId id="264" r:id="rId30"/>
    <p:sldId id="288" r:id="rId31"/>
    <p:sldId id="289" r:id="rId32"/>
    <p:sldId id="290" r:id="rId33"/>
    <p:sldId id="268" r:id="rId34"/>
    <p:sldId id="262" r:id="rId35"/>
    <p:sldId id="291" r:id="rId36"/>
    <p:sldId id="292" r:id="rId37"/>
    <p:sldId id="293" r:id="rId38"/>
    <p:sldId id="273" r:id="rId39"/>
    <p:sldId id="294" r:id="rId40"/>
    <p:sldId id="295" r:id="rId41"/>
    <p:sldId id="296" r:id="rId42"/>
    <p:sldId id="297" r:id="rId43"/>
    <p:sldId id="298" r:id="rId44"/>
    <p:sldId id="299" r:id="rId45"/>
    <p:sldId id="281" r:id="rId46"/>
    <p:sldId id="300" r:id="rId47"/>
    <p:sldId id="301" r:id="rId48"/>
    <p:sldId id="302" r:id="rId49"/>
    <p:sldId id="303" r:id="rId50"/>
    <p:sldId id="304" r:id="rId51"/>
    <p:sldId id="305" r:id="rId52"/>
    <p:sldId id="306" r:id="rId53"/>
    <p:sldId id="274" r:id="rId54"/>
    <p:sldId id="324"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6" r:id="rId71"/>
    <p:sldId id="327" r:id="rId7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76"/>
  </p:normalViewPr>
  <p:slideViewPr>
    <p:cSldViewPr snapToGrid="0" snapToObjects="1">
      <p:cViewPr varScale="1">
        <p:scale>
          <a:sx n="67" d="100"/>
          <a:sy n="67" d="100"/>
        </p:scale>
        <p:origin x="8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12CB3-36FF-4F4C-88A0-80B04A509E1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7311358-668C-4910-84C6-8695C99C8F6E}">
      <dgm:prSet phldrT="[Text]" custT="1"/>
      <dgm:spPr/>
      <dgm:t>
        <a:bodyPr/>
        <a:lstStyle/>
        <a:p>
          <a:r>
            <a:rPr lang="en-US" sz="2400" dirty="0"/>
            <a:t>Verkko-palvelu</a:t>
          </a:r>
        </a:p>
      </dgm:t>
    </dgm:pt>
    <dgm:pt modelId="{536730C2-1AB2-42CD-8BBC-A1ED695BFED5}" type="parTrans" cxnId="{C49924CD-30DC-45BC-99E7-C0396EE6552E}">
      <dgm:prSet/>
      <dgm:spPr/>
      <dgm:t>
        <a:bodyPr/>
        <a:lstStyle/>
        <a:p>
          <a:endParaRPr lang="en-US"/>
        </a:p>
      </dgm:t>
    </dgm:pt>
    <dgm:pt modelId="{6330B44A-19C3-4DBD-82E9-A4B1567D012B}" type="sibTrans" cxnId="{C49924CD-30DC-45BC-99E7-C0396EE6552E}">
      <dgm:prSet/>
      <dgm:spPr/>
      <dgm:t>
        <a:bodyPr/>
        <a:lstStyle/>
        <a:p>
          <a:endParaRPr lang="en-US"/>
        </a:p>
      </dgm:t>
    </dgm:pt>
    <dgm:pt modelId="{BA1A2D39-1AFD-47FD-B29D-12DAEB7B5CBB}">
      <dgm:prSet phldrT="[Text]"/>
      <dgm:spPr/>
      <dgm:t>
        <a:bodyPr/>
        <a:lstStyle/>
        <a:p>
          <a:r>
            <a:rPr lang="en-US" dirty="0"/>
            <a:t>Hakusana-mainonta</a:t>
          </a:r>
        </a:p>
      </dgm:t>
    </dgm:pt>
    <dgm:pt modelId="{1CF704D4-3FFF-48F8-8E93-B4AF516A63ED}" type="parTrans" cxnId="{5A24D93E-B7E1-47D8-8E57-25294068DBC1}">
      <dgm:prSet/>
      <dgm:spPr/>
      <dgm:t>
        <a:bodyPr/>
        <a:lstStyle/>
        <a:p>
          <a:endParaRPr lang="en-US"/>
        </a:p>
      </dgm:t>
    </dgm:pt>
    <dgm:pt modelId="{0046FD12-8BFF-46EE-864D-4AD9DF0AD28B}" type="sibTrans" cxnId="{5A24D93E-B7E1-47D8-8E57-25294068DBC1}">
      <dgm:prSet/>
      <dgm:spPr/>
      <dgm:t>
        <a:bodyPr/>
        <a:lstStyle/>
        <a:p>
          <a:endParaRPr lang="en-US"/>
        </a:p>
      </dgm:t>
    </dgm:pt>
    <dgm:pt modelId="{A9BEDB9F-4864-4B74-ACDF-FEE67450A33C}">
      <dgm:prSet phldrT="[Text]"/>
      <dgm:spPr/>
      <dgm:t>
        <a:bodyPr/>
        <a:lstStyle/>
        <a:p>
          <a:r>
            <a:rPr lang="en-US" dirty="0"/>
            <a:t>Ulkomainonta</a:t>
          </a:r>
        </a:p>
      </dgm:t>
    </dgm:pt>
    <dgm:pt modelId="{40EB6BC2-3121-4EC9-9FC5-E353AFDD6A9F}" type="parTrans" cxnId="{DF9070DD-A439-4E24-8F32-F5FAE9697726}">
      <dgm:prSet/>
      <dgm:spPr/>
      <dgm:t>
        <a:bodyPr/>
        <a:lstStyle/>
        <a:p>
          <a:endParaRPr lang="en-US"/>
        </a:p>
      </dgm:t>
    </dgm:pt>
    <dgm:pt modelId="{5FB8749E-92CA-4768-B39E-2F7E90A59F95}" type="sibTrans" cxnId="{DF9070DD-A439-4E24-8F32-F5FAE9697726}">
      <dgm:prSet/>
      <dgm:spPr/>
      <dgm:t>
        <a:bodyPr/>
        <a:lstStyle/>
        <a:p>
          <a:endParaRPr lang="en-US"/>
        </a:p>
      </dgm:t>
    </dgm:pt>
    <dgm:pt modelId="{1DE87D5E-EDB4-4D80-A7B2-F6347910A62E}">
      <dgm:prSet/>
      <dgm:spPr>
        <a:ln>
          <a:noFill/>
        </a:ln>
      </dgm:spPr>
      <dgm:t>
        <a:bodyPr/>
        <a:lstStyle/>
        <a:p>
          <a:r>
            <a:rPr lang="en-US" dirty="0"/>
            <a:t>Luonnolliset hakutulokset</a:t>
          </a:r>
        </a:p>
      </dgm:t>
    </dgm:pt>
    <dgm:pt modelId="{7B1F3AE3-2D25-4E77-9EC4-ED5513778F89}" type="parTrans" cxnId="{136B76C2-EF93-4CE0-BE5F-F5A6711D0122}">
      <dgm:prSet/>
      <dgm:spPr/>
      <dgm:t>
        <a:bodyPr/>
        <a:lstStyle/>
        <a:p>
          <a:endParaRPr lang="en-US"/>
        </a:p>
      </dgm:t>
    </dgm:pt>
    <dgm:pt modelId="{90C1D3A3-0DA3-4645-9771-B979AB73CB29}" type="sibTrans" cxnId="{136B76C2-EF93-4CE0-BE5F-F5A6711D0122}">
      <dgm:prSet/>
      <dgm:spPr/>
      <dgm:t>
        <a:bodyPr/>
        <a:lstStyle/>
        <a:p>
          <a:endParaRPr lang="en-US"/>
        </a:p>
      </dgm:t>
    </dgm:pt>
    <dgm:pt modelId="{BC215CCA-C33F-4AFE-994D-DB3CEE46EACB}">
      <dgm:prSet/>
      <dgm:spPr/>
      <dgm:t>
        <a:bodyPr/>
        <a:lstStyle/>
        <a:p>
          <a:r>
            <a:rPr lang="en-US" dirty="0"/>
            <a:t>Uutiskirjeet</a:t>
          </a:r>
        </a:p>
      </dgm:t>
    </dgm:pt>
    <dgm:pt modelId="{7A54FDF7-75F7-4FCA-9CD3-F674DD18E9E6}" type="parTrans" cxnId="{C1592808-CF2C-4C80-8CF7-38000D249C2F}">
      <dgm:prSet/>
      <dgm:spPr/>
      <dgm:t>
        <a:bodyPr/>
        <a:lstStyle/>
        <a:p>
          <a:endParaRPr lang="en-US"/>
        </a:p>
      </dgm:t>
    </dgm:pt>
    <dgm:pt modelId="{CC4B2D28-B09E-4CE3-8737-8C868B5F12ED}" type="sibTrans" cxnId="{C1592808-CF2C-4C80-8CF7-38000D249C2F}">
      <dgm:prSet/>
      <dgm:spPr/>
      <dgm:t>
        <a:bodyPr/>
        <a:lstStyle/>
        <a:p>
          <a:endParaRPr lang="en-US"/>
        </a:p>
      </dgm:t>
    </dgm:pt>
    <dgm:pt modelId="{6F78D5AE-9E44-4899-BEDA-C284BCB6E1D1}">
      <dgm:prSet/>
      <dgm:spPr/>
      <dgm:t>
        <a:bodyPr/>
        <a:lstStyle/>
        <a:p>
          <a:r>
            <a:rPr lang="en-US" dirty="0"/>
            <a:t>TV-/radio-mainonta</a:t>
          </a:r>
        </a:p>
      </dgm:t>
    </dgm:pt>
    <dgm:pt modelId="{56E557FD-03A9-4ACC-8EE9-DEFE84BCCE31}" type="parTrans" cxnId="{1E15C715-D8E9-4ECE-A7A7-3CE36847D2F4}">
      <dgm:prSet/>
      <dgm:spPr/>
      <dgm:t>
        <a:bodyPr/>
        <a:lstStyle/>
        <a:p>
          <a:endParaRPr lang="en-US"/>
        </a:p>
      </dgm:t>
    </dgm:pt>
    <dgm:pt modelId="{402D5E35-09B7-4B4E-B297-A6F5D771FCBC}" type="sibTrans" cxnId="{1E15C715-D8E9-4ECE-A7A7-3CE36847D2F4}">
      <dgm:prSet/>
      <dgm:spPr/>
      <dgm:t>
        <a:bodyPr/>
        <a:lstStyle/>
        <a:p>
          <a:endParaRPr lang="en-US"/>
        </a:p>
      </dgm:t>
    </dgm:pt>
    <dgm:pt modelId="{308F0DCB-61CD-4A75-90B3-726DD232F00C}">
      <dgm:prSet/>
      <dgm:spPr/>
      <dgm:t>
        <a:bodyPr/>
        <a:lstStyle/>
        <a:p>
          <a:r>
            <a:rPr lang="en-US" dirty="0"/>
            <a:t>Printti-mainonta</a:t>
          </a:r>
        </a:p>
      </dgm:t>
    </dgm:pt>
    <dgm:pt modelId="{5D8D9FB3-34E7-40D2-9219-A1AF22FAAA81}" type="parTrans" cxnId="{4B19D226-281D-47A8-A04E-BE873DAA1008}">
      <dgm:prSet/>
      <dgm:spPr/>
      <dgm:t>
        <a:bodyPr/>
        <a:lstStyle/>
        <a:p>
          <a:endParaRPr lang="en-US"/>
        </a:p>
      </dgm:t>
    </dgm:pt>
    <dgm:pt modelId="{19D9094B-CADD-4C56-910F-34641161BD1E}" type="sibTrans" cxnId="{4B19D226-281D-47A8-A04E-BE873DAA1008}">
      <dgm:prSet/>
      <dgm:spPr/>
      <dgm:t>
        <a:bodyPr/>
        <a:lstStyle/>
        <a:p>
          <a:endParaRPr lang="en-US"/>
        </a:p>
      </dgm:t>
    </dgm:pt>
    <dgm:pt modelId="{D9841C5F-08C2-470B-9BE4-138D930B26F4}">
      <dgm:prSet/>
      <dgm:spPr>
        <a:ln>
          <a:noFill/>
        </a:ln>
      </dgm:spPr>
      <dgm:t>
        <a:bodyPr/>
        <a:lstStyle/>
        <a:p>
          <a:r>
            <a:rPr lang="en-US" dirty="0"/>
            <a:t>Sosiaalinen Media</a:t>
          </a:r>
        </a:p>
      </dgm:t>
    </dgm:pt>
    <dgm:pt modelId="{73543EB2-83BB-40FC-A3E6-ABF64A041776}" type="parTrans" cxnId="{94C4A244-FC51-40A6-A486-DF26FC772D2A}">
      <dgm:prSet/>
      <dgm:spPr/>
      <dgm:t>
        <a:bodyPr/>
        <a:lstStyle/>
        <a:p>
          <a:endParaRPr lang="en-US"/>
        </a:p>
      </dgm:t>
    </dgm:pt>
    <dgm:pt modelId="{200F2EDA-6134-40B3-BD27-F8188BA7453B}" type="sibTrans" cxnId="{94C4A244-FC51-40A6-A486-DF26FC772D2A}">
      <dgm:prSet/>
      <dgm:spPr/>
      <dgm:t>
        <a:bodyPr/>
        <a:lstStyle/>
        <a:p>
          <a:endParaRPr lang="en-US"/>
        </a:p>
      </dgm:t>
    </dgm:pt>
    <dgm:pt modelId="{39412765-3FE2-4C02-BA6C-204E0F559D4A}">
      <dgm:prSet/>
      <dgm:spPr/>
      <dgm:t>
        <a:bodyPr/>
        <a:lstStyle/>
        <a:p>
          <a:r>
            <a:rPr lang="en-US" dirty="0"/>
            <a:t>Online Video</a:t>
          </a:r>
        </a:p>
      </dgm:t>
    </dgm:pt>
    <dgm:pt modelId="{9B8EF040-34DF-43C4-8B38-B5D0D75774EF}" type="parTrans" cxnId="{9AE8E9AC-8A1E-49EE-8BC9-FA04F83B485A}">
      <dgm:prSet/>
      <dgm:spPr/>
      <dgm:t>
        <a:bodyPr/>
        <a:lstStyle/>
        <a:p>
          <a:endParaRPr lang="en-US"/>
        </a:p>
      </dgm:t>
    </dgm:pt>
    <dgm:pt modelId="{AAB40CEA-3E42-4847-BAC2-B4852EAF62CD}" type="sibTrans" cxnId="{9AE8E9AC-8A1E-49EE-8BC9-FA04F83B485A}">
      <dgm:prSet/>
      <dgm:spPr/>
      <dgm:t>
        <a:bodyPr/>
        <a:lstStyle/>
        <a:p>
          <a:endParaRPr lang="en-US"/>
        </a:p>
      </dgm:t>
    </dgm:pt>
    <dgm:pt modelId="{EDF30C62-4C70-4C06-8791-51C71E3E3266}">
      <dgm:prSet/>
      <dgm:spPr/>
      <dgm:t>
        <a:bodyPr/>
        <a:lstStyle/>
        <a:p>
          <a:r>
            <a:rPr lang="en-US" dirty="0"/>
            <a:t>Banner-mainonta</a:t>
          </a:r>
        </a:p>
      </dgm:t>
    </dgm:pt>
    <dgm:pt modelId="{BB3D70DD-014D-4C57-BB85-9E2534B4A25E}" type="parTrans" cxnId="{15E1610A-AF51-4F7C-8D26-525E978181F3}">
      <dgm:prSet/>
      <dgm:spPr/>
      <dgm:t>
        <a:bodyPr/>
        <a:lstStyle/>
        <a:p>
          <a:endParaRPr lang="en-US"/>
        </a:p>
      </dgm:t>
    </dgm:pt>
    <dgm:pt modelId="{9CB4C8DC-F850-4993-A9D3-2EE195091327}" type="sibTrans" cxnId="{15E1610A-AF51-4F7C-8D26-525E978181F3}">
      <dgm:prSet/>
      <dgm:spPr/>
      <dgm:t>
        <a:bodyPr/>
        <a:lstStyle/>
        <a:p>
          <a:endParaRPr lang="en-US"/>
        </a:p>
      </dgm:t>
    </dgm:pt>
    <dgm:pt modelId="{596C3126-F0A7-4118-9EF1-8AB53EDF3D29}">
      <dgm:prSet/>
      <dgm:spPr/>
      <dgm:t>
        <a:bodyPr/>
        <a:lstStyle/>
        <a:p>
          <a:r>
            <a:rPr lang="en-US" dirty="0"/>
            <a:t>Tapahtumat</a:t>
          </a:r>
        </a:p>
      </dgm:t>
    </dgm:pt>
    <dgm:pt modelId="{A5FD44B4-B7B7-4DAD-8DF0-DF52F970355D}" type="parTrans" cxnId="{BA6392D3-0602-419C-B691-76458F02E7A8}">
      <dgm:prSet/>
      <dgm:spPr/>
      <dgm:t>
        <a:bodyPr/>
        <a:lstStyle/>
        <a:p>
          <a:endParaRPr lang="en-US"/>
        </a:p>
      </dgm:t>
    </dgm:pt>
    <dgm:pt modelId="{8EDC9A52-AC72-4A25-85A6-E3A390748EF9}" type="sibTrans" cxnId="{BA6392D3-0602-419C-B691-76458F02E7A8}">
      <dgm:prSet/>
      <dgm:spPr/>
      <dgm:t>
        <a:bodyPr/>
        <a:lstStyle/>
        <a:p>
          <a:endParaRPr lang="en-US"/>
        </a:p>
      </dgm:t>
    </dgm:pt>
    <dgm:pt modelId="{262FED53-E832-4374-8001-6DADC0619C9C}">
      <dgm:prSet/>
      <dgm:spPr>
        <a:ln>
          <a:noFill/>
        </a:ln>
      </dgm:spPr>
      <dgm:t>
        <a:bodyPr/>
        <a:lstStyle/>
        <a:p>
          <a:r>
            <a:rPr lang="fi-FI" noProof="1"/>
            <a:t>Muut verkkosivustot</a:t>
          </a:r>
        </a:p>
      </dgm:t>
    </dgm:pt>
    <dgm:pt modelId="{4DA75560-CF37-4184-8D7D-79F28338D3CF}" type="parTrans" cxnId="{DECB493D-318D-4F33-8534-1B848BF2B192}">
      <dgm:prSet/>
      <dgm:spPr/>
      <dgm:t>
        <a:bodyPr/>
        <a:lstStyle/>
        <a:p>
          <a:endParaRPr lang="en-US"/>
        </a:p>
      </dgm:t>
    </dgm:pt>
    <dgm:pt modelId="{1E556363-5342-4B36-A617-C959E69DA375}" type="sibTrans" cxnId="{DECB493D-318D-4F33-8534-1B848BF2B192}">
      <dgm:prSet/>
      <dgm:spPr/>
      <dgm:t>
        <a:bodyPr/>
        <a:lstStyle/>
        <a:p>
          <a:endParaRPr lang="en-US"/>
        </a:p>
      </dgm:t>
    </dgm:pt>
    <dgm:pt modelId="{93CDA0A6-44D0-4CED-B9E1-A1C1E19D86B2}">
      <dgm:prSet/>
      <dgm:spPr>
        <a:ln>
          <a:noFill/>
        </a:ln>
      </dgm:spPr>
      <dgm:t>
        <a:bodyPr/>
        <a:lstStyle/>
        <a:p>
          <a:r>
            <a:rPr lang="en-US" dirty="0"/>
            <a:t>Suora liikenne</a:t>
          </a:r>
        </a:p>
      </dgm:t>
    </dgm:pt>
    <dgm:pt modelId="{00A39E21-34AC-45DC-A23E-B8E44FC4E129}" type="parTrans" cxnId="{CEF9FCF5-ADF4-442E-8D3B-E70374CF36AF}">
      <dgm:prSet/>
      <dgm:spPr/>
      <dgm:t>
        <a:bodyPr/>
        <a:lstStyle/>
        <a:p>
          <a:endParaRPr lang="en-US"/>
        </a:p>
      </dgm:t>
    </dgm:pt>
    <dgm:pt modelId="{147F771A-1D22-4B3A-886D-62A817CDE566}" type="sibTrans" cxnId="{CEF9FCF5-ADF4-442E-8D3B-E70374CF36AF}">
      <dgm:prSet/>
      <dgm:spPr/>
      <dgm:t>
        <a:bodyPr/>
        <a:lstStyle/>
        <a:p>
          <a:endParaRPr lang="en-US"/>
        </a:p>
      </dgm:t>
    </dgm:pt>
    <dgm:pt modelId="{B038AD02-9557-46F4-8CE4-8312D9C7F80E}" type="pres">
      <dgm:prSet presAssocID="{17112CB3-36FF-4F4C-88A0-80B04A509E1A}" presName="cycle" presStyleCnt="0">
        <dgm:presLayoutVars>
          <dgm:chMax val="1"/>
          <dgm:dir/>
          <dgm:animLvl val="ctr"/>
          <dgm:resizeHandles val="exact"/>
        </dgm:presLayoutVars>
      </dgm:prSet>
      <dgm:spPr/>
    </dgm:pt>
    <dgm:pt modelId="{A2DDE111-26C6-469E-B903-56C0480B2828}" type="pres">
      <dgm:prSet presAssocID="{37311358-668C-4910-84C6-8695C99C8F6E}" presName="centerShape" presStyleLbl="node0" presStyleIdx="0" presStyleCnt="1" custScaleY="66031" custLinFactNeighborY="-744"/>
      <dgm:spPr>
        <a:prstGeom prst="rect">
          <a:avLst/>
        </a:prstGeom>
      </dgm:spPr>
    </dgm:pt>
    <dgm:pt modelId="{886771B0-8E54-4501-A6DC-82FCA82BDFAB}" type="pres">
      <dgm:prSet presAssocID="{00A39E21-34AC-45DC-A23E-B8E44FC4E129}" presName="parTrans" presStyleLbl="bgSibTrans2D1" presStyleIdx="0" presStyleCnt="12"/>
      <dgm:spPr/>
    </dgm:pt>
    <dgm:pt modelId="{54694445-FF32-4C2B-9090-D7B416A9E418}" type="pres">
      <dgm:prSet presAssocID="{93CDA0A6-44D0-4CED-B9E1-A1C1E19D86B2}" presName="node" presStyleLbl="node1" presStyleIdx="0" presStyleCnt="12">
        <dgm:presLayoutVars>
          <dgm:bulletEnabled val="1"/>
        </dgm:presLayoutVars>
      </dgm:prSet>
      <dgm:spPr/>
    </dgm:pt>
    <dgm:pt modelId="{F4ED30D6-6CC8-46BB-A95F-67E82F659511}" type="pres">
      <dgm:prSet presAssocID="{4DA75560-CF37-4184-8D7D-79F28338D3CF}" presName="parTrans" presStyleLbl="bgSibTrans2D1" presStyleIdx="1" presStyleCnt="12"/>
      <dgm:spPr/>
    </dgm:pt>
    <dgm:pt modelId="{1DCB5E6F-01CE-4D6C-83D9-41EF2FDDAEB7}" type="pres">
      <dgm:prSet presAssocID="{262FED53-E832-4374-8001-6DADC0619C9C}" presName="node" presStyleLbl="node1" presStyleIdx="1" presStyleCnt="12">
        <dgm:presLayoutVars>
          <dgm:bulletEnabled val="1"/>
        </dgm:presLayoutVars>
      </dgm:prSet>
      <dgm:spPr/>
    </dgm:pt>
    <dgm:pt modelId="{20137807-1222-422E-A17B-808F7AD048FF}" type="pres">
      <dgm:prSet presAssocID="{7B1F3AE3-2D25-4E77-9EC4-ED5513778F89}" presName="parTrans" presStyleLbl="bgSibTrans2D1" presStyleIdx="2" presStyleCnt="12"/>
      <dgm:spPr/>
    </dgm:pt>
    <dgm:pt modelId="{76D57991-D851-4613-B5A5-FC81D628C6D2}" type="pres">
      <dgm:prSet presAssocID="{1DE87D5E-EDB4-4D80-A7B2-F6347910A62E}" presName="node" presStyleLbl="node1" presStyleIdx="2" presStyleCnt="12">
        <dgm:presLayoutVars>
          <dgm:bulletEnabled val="1"/>
        </dgm:presLayoutVars>
      </dgm:prSet>
      <dgm:spPr/>
    </dgm:pt>
    <dgm:pt modelId="{EFB26114-FCA8-4567-8DFC-500AA32DED68}" type="pres">
      <dgm:prSet presAssocID="{1CF704D4-3FFF-48F8-8E93-B4AF516A63ED}" presName="parTrans" presStyleLbl="bgSibTrans2D1" presStyleIdx="3" presStyleCnt="12"/>
      <dgm:spPr/>
    </dgm:pt>
    <dgm:pt modelId="{574E54CE-7D22-4249-9F01-FFEDBA779E04}" type="pres">
      <dgm:prSet presAssocID="{BA1A2D39-1AFD-47FD-B29D-12DAEB7B5CBB}" presName="node" presStyleLbl="node1" presStyleIdx="3" presStyleCnt="12">
        <dgm:presLayoutVars>
          <dgm:bulletEnabled val="1"/>
        </dgm:presLayoutVars>
      </dgm:prSet>
      <dgm:spPr/>
    </dgm:pt>
    <dgm:pt modelId="{52EBC72E-DD1C-4E5E-BCDB-DE1B7161184A}" type="pres">
      <dgm:prSet presAssocID="{7A54FDF7-75F7-4FCA-9CD3-F674DD18E9E6}" presName="parTrans" presStyleLbl="bgSibTrans2D1" presStyleIdx="4" presStyleCnt="12"/>
      <dgm:spPr/>
    </dgm:pt>
    <dgm:pt modelId="{3F044F1B-E8D1-48DC-A424-BF2112FBF8EF}" type="pres">
      <dgm:prSet presAssocID="{BC215CCA-C33F-4AFE-994D-DB3CEE46EACB}" presName="node" presStyleLbl="node1" presStyleIdx="4" presStyleCnt="12">
        <dgm:presLayoutVars>
          <dgm:bulletEnabled val="1"/>
        </dgm:presLayoutVars>
      </dgm:prSet>
      <dgm:spPr/>
    </dgm:pt>
    <dgm:pt modelId="{394080CE-AEB2-4CE8-A627-9631130F2245}" type="pres">
      <dgm:prSet presAssocID="{BB3D70DD-014D-4C57-BB85-9E2534B4A25E}" presName="parTrans" presStyleLbl="bgSibTrans2D1" presStyleIdx="5" presStyleCnt="12"/>
      <dgm:spPr/>
    </dgm:pt>
    <dgm:pt modelId="{5A14DC9A-1C24-44F6-B743-21E8D7CD0BCD}" type="pres">
      <dgm:prSet presAssocID="{EDF30C62-4C70-4C06-8791-51C71E3E3266}" presName="node" presStyleLbl="node1" presStyleIdx="5" presStyleCnt="12">
        <dgm:presLayoutVars>
          <dgm:bulletEnabled val="1"/>
        </dgm:presLayoutVars>
      </dgm:prSet>
      <dgm:spPr/>
    </dgm:pt>
    <dgm:pt modelId="{BF31BD02-30C3-4471-910A-ABB6888B9230}" type="pres">
      <dgm:prSet presAssocID="{9B8EF040-34DF-43C4-8B38-B5D0D75774EF}" presName="parTrans" presStyleLbl="bgSibTrans2D1" presStyleIdx="6" presStyleCnt="12"/>
      <dgm:spPr/>
    </dgm:pt>
    <dgm:pt modelId="{F7A0494A-B02D-4C92-AF39-BC7C9C6F5947}" type="pres">
      <dgm:prSet presAssocID="{39412765-3FE2-4C02-BA6C-204E0F559D4A}" presName="node" presStyleLbl="node1" presStyleIdx="6" presStyleCnt="12">
        <dgm:presLayoutVars>
          <dgm:bulletEnabled val="1"/>
        </dgm:presLayoutVars>
      </dgm:prSet>
      <dgm:spPr/>
    </dgm:pt>
    <dgm:pt modelId="{0C171F1C-6AC0-4EEF-AA9F-9E1D79970AC1}" type="pres">
      <dgm:prSet presAssocID="{73543EB2-83BB-40FC-A3E6-ABF64A041776}" presName="parTrans" presStyleLbl="bgSibTrans2D1" presStyleIdx="7" presStyleCnt="12"/>
      <dgm:spPr/>
    </dgm:pt>
    <dgm:pt modelId="{755D5EF4-6DA0-4147-93DF-68B25DC4EC25}" type="pres">
      <dgm:prSet presAssocID="{D9841C5F-08C2-470B-9BE4-138D930B26F4}" presName="node" presStyleLbl="node1" presStyleIdx="7" presStyleCnt="12">
        <dgm:presLayoutVars>
          <dgm:bulletEnabled val="1"/>
        </dgm:presLayoutVars>
      </dgm:prSet>
      <dgm:spPr/>
    </dgm:pt>
    <dgm:pt modelId="{DDB09A24-B73F-464B-91C1-802DAE6590FD}" type="pres">
      <dgm:prSet presAssocID="{5D8D9FB3-34E7-40D2-9219-A1AF22FAAA81}" presName="parTrans" presStyleLbl="bgSibTrans2D1" presStyleIdx="8" presStyleCnt="12"/>
      <dgm:spPr/>
    </dgm:pt>
    <dgm:pt modelId="{19A4BFCA-C130-4DDC-AB43-9921429B873A}" type="pres">
      <dgm:prSet presAssocID="{308F0DCB-61CD-4A75-90B3-726DD232F00C}" presName="node" presStyleLbl="node1" presStyleIdx="8" presStyleCnt="12">
        <dgm:presLayoutVars>
          <dgm:bulletEnabled val="1"/>
        </dgm:presLayoutVars>
      </dgm:prSet>
      <dgm:spPr/>
    </dgm:pt>
    <dgm:pt modelId="{DB0F19C0-62E7-4694-A9C5-1709995A37E5}" type="pres">
      <dgm:prSet presAssocID="{56E557FD-03A9-4ACC-8EE9-DEFE84BCCE31}" presName="parTrans" presStyleLbl="bgSibTrans2D1" presStyleIdx="9" presStyleCnt="12"/>
      <dgm:spPr/>
    </dgm:pt>
    <dgm:pt modelId="{11323460-E532-4124-ABF5-1B5C8D9A5E7F}" type="pres">
      <dgm:prSet presAssocID="{6F78D5AE-9E44-4899-BEDA-C284BCB6E1D1}" presName="node" presStyleLbl="node1" presStyleIdx="9" presStyleCnt="12">
        <dgm:presLayoutVars>
          <dgm:bulletEnabled val="1"/>
        </dgm:presLayoutVars>
      </dgm:prSet>
      <dgm:spPr/>
    </dgm:pt>
    <dgm:pt modelId="{6885C1AD-AC15-4644-984C-36459F9371DD}" type="pres">
      <dgm:prSet presAssocID="{40EB6BC2-3121-4EC9-9FC5-E353AFDD6A9F}" presName="parTrans" presStyleLbl="bgSibTrans2D1" presStyleIdx="10" presStyleCnt="12"/>
      <dgm:spPr/>
    </dgm:pt>
    <dgm:pt modelId="{96AE2E71-EA76-4BA9-A959-D53D62D74BB0}" type="pres">
      <dgm:prSet presAssocID="{A9BEDB9F-4864-4B74-ACDF-FEE67450A33C}" presName="node" presStyleLbl="node1" presStyleIdx="10" presStyleCnt="12">
        <dgm:presLayoutVars>
          <dgm:bulletEnabled val="1"/>
        </dgm:presLayoutVars>
      </dgm:prSet>
      <dgm:spPr/>
    </dgm:pt>
    <dgm:pt modelId="{9C82961B-6076-458C-A26B-833B73E6E091}" type="pres">
      <dgm:prSet presAssocID="{A5FD44B4-B7B7-4DAD-8DF0-DF52F970355D}" presName="parTrans" presStyleLbl="bgSibTrans2D1" presStyleIdx="11" presStyleCnt="12"/>
      <dgm:spPr/>
    </dgm:pt>
    <dgm:pt modelId="{5E6EF60C-EB01-404B-AB81-B1991B80AE7B}" type="pres">
      <dgm:prSet presAssocID="{596C3126-F0A7-4118-9EF1-8AB53EDF3D29}" presName="node" presStyleLbl="node1" presStyleIdx="11" presStyleCnt="12">
        <dgm:presLayoutVars>
          <dgm:bulletEnabled val="1"/>
        </dgm:presLayoutVars>
      </dgm:prSet>
      <dgm:spPr/>
    </dgm:pt>
  </dgm:ptLst>
  <dgm:cxnLst>
    <dgm:cxn modelId="{AEE1C101-BE7F-4A14-869C-A76A27213C04}" type="presOf" srcId="{73543EB2-83BB-40FC-A3E6-ABF64A041776}" destId="{0C171F1C-6AC0-4EEF-AA9F-9E1D79970AC1}" srcOrd="0" destOrd="0" presId="urn:microsoft.com/office/officeart/2005/8/layout/radial4"/>
    <dgm:cxn modelId="{C1592808-CF2C-4C80-8CF7-38000D249C2F}" srcId="{37311358-668C-4910-84C6-8695C99C8F6E}" destId="{BC215CCA-C33F-4AFE-994D-DB3CEE46EACB}" srcOrd="4" destOrd="0" parTransId="{7A54FDF7-75F7-4FCA-9CD3-F674DD18E9E6}" sibTransId="{CC4B2D28-B09E-4CE3-8737-8C868B5F12ED}"/>
    <dgm:cxn modelId="{15E1610A-AF51-4F7C-8D26-525E978181F3}" srcId="{37311358-668C-4910-84C6-8695C99C8F6E}" destId="{EDF30C62-4C70-4C06-8791-51C71E3E3266}" srcOrd="5" destOrd="0" parTransId="{BB3D70DD-014D-4C57-BB85-9E2534B4A25E}" sibTransId="{9CB4C8DC-F850-4993-A9D3-2EE195091327}"/>
    <dgm:cxn modelId="{8201660A-5029-474C-8434-CC839E6E8A46}" type="presOf" srcId="{37311358-668C-4910-84C6-8695C99C8F6E}" destId="{A2DDE111-26C6-469E-B903-56C0480B2828}" srcOrd="0" destOrd="0" presId="urn:microsoft.com/office/officeart/2005/8/layout/radial4"/>
    <dgm:cxn modelId="{E4E0910E-E6B1-4ED4-A194-B4B9FA748154}" type="presOf" srcId="{7A54FDF7-75F7-4FCA-9CD3-F674DD18E9E6}" destId="{52EBC72E-DD1C-4E5E-BCDB-DE1B7161184A}" srcOrd="0" destOrd="0" presId="urn:microsoft.com/office/officeart/2005/8/layout/radial4"/>
    <dgm:cxn modelId="{A19A7C12-19C6-4735-9EC0-FF26778ACBA5}" type="presOf" srcId="{39412765-3FE2-4C02-BA6C-204E0F559D4A}" destId="{F7A0494A-B02D-4C92-AF39-BC7C9C6F5947}" srcOrd="0" destOrd="0" presId="urn:microsoft.com/office/officeart/2005/8/layout/radial4"/>
    <dgm:cxn modelId="{1E15C715-D8E9-4ECE-A7A7-3CE36847D2F4}" srcId="{37311358-668C-4910-84C6-8695C99C8F6E}" destId="{6F78D5AE-9E44-4899-BEDA-C284BCB6E1D1}" srcOrd="9" destOrd="0" parTransId="{56E557FD-03A9-4ACC-8EE9-DEFE84BCCE31}" sibTransId="{402D5E35-09B7-4B4E-B297-A6F5D771FCBC}"/>
    <dgm:cxn modelId="{4B19D226-281D-47A8-A04E-BE873DAA1008}" srcId="{37311358-668C-4910-84C6-8695C99C8F6E}" destId="{308F0DCB-61CD-4A75-90B3-726DD232F00C}" srcOrd="8" destOrd="0" parTransId="{5D8D9FB3-34E7-40D2-9219-A1AF22FAAA81}" sibTransId="{19D9094B-CADD-4C56-910F-34641161BD1E}"/>
    <dgm:cxn modelId="{35F83327-DD65-4DEE-9540-89C74A5CEB89}" type="presOf" srcId="{1CF704D4-3FFF-48F8-8E93-B4AF516A63ED}" destId="{EFB26114-FCA8-4567-8DFC-500AA32DED68}" srcOrd="0" destOrd="0" presId="urn:microsoft.com/office/officeart/2005/8/layout/radial4"/>
    <dgm:cxn modelId="{3C6DA327-455F-4429-BAB5-6D4BFE3AA7FA}" type="presOf" srcId="{93CDA0A6-44D0-4CED-B9E1-A1C1E19D86B2}" destId="{54694445-FF32-4C2B-9090-D7B416A9E418}" srcOrd="0" destOrd="0" presId="urn:microsoft.com/office/officeart/2005/8/layout/radial4"/>
    <dgm:cxn modelId="{509CB629-1BE9-4DCE-8056-0017E2B8B2A4}" type="presOf" srcId="{1DE87D5E-EDB4-4D80-A7B2-F6347910A62E}" destId="{76D57991-D851-4613-B5A5-FC81D628C6D2}" srcOrd="0" destOrd="0" presId="urn:microsoft.com/office/officeart/2005/8/layout/radial4"/>
    <dgm:cxn modelId="{DECB493D-318D-4F33-8534-1B848BF2B192}" srcId="{37311358-668C-4910-84C6-8695C99C8F6E}" destId="{262FED53-E832-4374-8001-6DADC0619C9C}" srcOrd="1" destOrd="0" parTransId="{4DA75560-CF37-4184-8D7D-79F28338D3CF}" sibTransId="{1E556363-5342-4B36-A617-C959E69DA375}"/>
    <dgm:cxn modelId="{5A24D93E-B7E1-47D8-8E57-25294068DBC1}" srcId="{37311358-668C-4910-84C6-8695C99C8F6E}" destId="{BA1A2D39-1AFD-47FD-B29D-12DAEB7B5CBB}" srcOrd="3" destOrd="0" parTransId="{1CF704D4-3FFF-48F8-8E93-B4AF516A63ED}" sibTransId="{0046FD12-8BFF-46EE-864D-4AD9DF0AD28B}"/>
    <dgm:cxn modelId="{94C4A244-FC51-40A6-A486-DF26FC772D2A}" srcId="{37311358-668C-4910-84C6-8695C99C8F6E}" destId="{D9841C5F-08C2-470B-9BE4-138D930B26F4}" srcOrd="7" destOrd="0" parTransId="{73543EB2-83BB-40FC-A3E6-ABF64A041776}" sibTransId="{200F2EDA-6134-40B3-BD27-F8188BA7453B}"/>
    <dgm:cxn modelId="{21263C45-E2C1-47C8-A1E9-81965A5A4F59}" type="presOf" srcId="{6F78D5AE-9E44-4899-BEDA-C284BCB6E1D1}" destId="{11323460-E532-4124-ABF5-1B5C8D9A5E7F}" srcOrd="0" destOrd="0" presId="urn:microsoft.com/office/officeart/2005/8/layout/radial4"/>
    <dgm:cxn modelId="{8810106C-20E8-4CA7-B0FC-7D2FBC5EBF67}" type="presOf" srcId="{596C3126-F0A7-4118-9EF1-8AB53EDF3D29}" destId="{5E6EF60C-EB01-404B-AB81-B1991B80AE7B}" srcOrd="0" destOrd="0" presId="urn:microsoft.com/office/officeart/2005/8/layout/radial4"/>
    <dgm:cxn modelId="{7414596C-B5C8-4FCD-A690-E2BB975919E5}" type="presOf" srcId="{40EB6BC2-3121-4EC9-9FC5-E353AFDD6A9F}" destId="{6885C1AD-AC15-4644-984C-36459F9371DD}" srcOrd="0" destOrd="0" presId="urn:microsoft.com/office/officeart/2005/8/layout/radial4"/>
    <dgm:cxn modelId="{7007BE4F-3CBF-479C-879A-97018F0E17A8}" type="presOf" srcId="{A9BEDB9F-4864-4B74-ACDF-FEE67450A33C}" destId="{96AE2E71-EA76-4BA9-A959-D53D62D74BB0}" srcOrd="0" destOrd="0" presId="urn:microsoft.com/office/officeart/2005/8/layout/radial4"/>
    <dgm:cxn modelId="{42FBB27A-E78D-4226-8C38-A7B17908BD55}" type="presOf" srcId="{262FED53-E832-4374-8001-6DADC0619C9C}" destId="{1DCB5E6F-01CE-4D6C-83D9-41EF2FDDAEB7}" srcOrd="0" destOrd="0" presId="urn:microsoft.com/office/officeart/2005/8/layout/radial4"/>
    <dgm:cxn modelId="{C969F97D-84B5-48C1-BA2E-C8192A79AD97}" type="presOf" srcId="{308F0DCB-61CD-4A75-90B3-726DD232F00C}" destId="{19A4BFCA-C130-4DDC-AB43-9921429B873A}" srcOrd="0" destOrd="0" presId="urn:microsoft.com/office/officeart/2005/8/layout/radial4"/>
    <dgm:cxn modelId="{43CD2D83-3EC2-4035-AB1B-7508F11F3FB3}" type="presOf" srcId="{BA1A2D39-1AFD-47FD-B29D-12DAEB7B5CBB}" destId="{574E54CE-7D22-4249-9F01-FFEDBA779E04}" srcOrd="0" destOrd="0" presId="urn:microsoft.com/office/officeart/2005/8/layout/radial4"/>
    <dgm:cxn modelId="{B8BB9285-7997-4BD9-AE14-7502AA8067ED}" type="presOf" srcId="{9B8EF040-34DF-43C4-8B38-B5D0D75774EF}" destId="{BF31BD02-30C3-4471-910A-ABB6888B9230}" srcOrd="0" destOrd="0" presId="urn:microsoft.com/office/officeart/2005/8/layout/radial4"/>
    <dgm:cxn modelId="{CE6DD8A1-644B-4FAA-83B5-247D694B6DD9}" type="presOf" srcId="{56E557FD-03A9-4ACC-8EE9-DEFE84BCCE31}" destId="{DB0F19C0-62E7-4694-A9C5-1709995A37E5}" srcOrd="0" destOrd="0" presId="urn:microsoft.com/office/officeart/2005/8/layout/radial4"/>
    <dgm:cxn modelId="{AA7A57A4-CC42-4113-87F9-961282BAAD79}" type="presOf" srcId="{4DA75560-CF37-4184-8D7D-79F28338D3CF}" destId="{F4ED30D6-6CC8-46BB-A95F-67E82F659511}" srcOrd="0" destOrd="0" presId="urn:microsoft.com/office/officeart/2005/8/layout/radial4"/>
    <dgm:cxn modelId="{79390AA7-FA79-459A-ABF1-DCB7B8618EE4}" type="presOf" srcId="{BC215CCA-C33F-4AFE-994D-DB3CEE46EACB}" destId="{3F044F1B-E8D1-48DC-A424-BF2112FBF8EF}" srcOrd="0" destOrd="0" presId="urn:microsoft.com/office/officeart/2005/8/layout/radial4"/>
    <dgm:cxn modelId="{BEB01DA8-B4A7-4FF0-885A-E794D37A13C3}" type="presOf" srcId="{00A39E21-34AC-45DC-A23E-B8E44FC4E129}" destId="{886771B0-8E54-4501-A6DC-82FCA82BDFAB}" srcOrd="0" destOrd="0" presId="urn:microsoft.com/office/officeart/2005/8/layout/radial4"/>
    <dgm:cxn modelId="{ABAC47AC-A6A1-4BA0-9EB9-BAB792BC9BD9}" type="presOf" srcId="{BB3D70DD-014D-4C57-BB85-9E2534B4A25E}" destId="{394080CE-AEB2-4CE8-A627-9631130F2245}" srcOrd="0" destOrd="0" presId="urn:microsoft.com/office/officeart/2005/8/layout/radial4"/>
    <dgm:cxn modelId="{9AE8E9AC-8A1E-49EE-8BC9-FA04F83B485A}" srcId="{37311358-668C-4910-84C6-8695C99C8F6E}" destId="{39412765-3FE2-4C02-BA6C-204E0F559D4A}" srcOrd="6" destOrd="0" parTransId="{9B8EF040-34DF-43C4-8B38-B5D0D75774EF}" sibTransId="{AAB40CEA-3E42-4847-BAC2-B4852EAF62CD}"/>
    <dgm:cxn modelId="{F2D01DC0-B19B-4CD5-988A-E73F99A206D2}" type="presOf" srcId="{EDF30C62-4C70-4C06-8791-51C71E3E3266}" destId="{5A14DC9A-1C24-44F6-B743-21E8D7CD0BCD}" srcOrd="0" destOrd="0" presId="urn:microsoft.com/office/officeart/2005/8/layout/radial4"/>
    <dgm:cxn modelId="{136B76C2-EF93-4CE0-BE5F-F5A6711D0122}" srcId="{37311358-668C-4910-84C6-8695C99C8F6E}" destId="{1DE87D5E-EDB4-4D80-A7B2-F6347910A62E}" srcOrd="2" destOrd="0" parTransId="{7B1F3AE3-2D25-4E77-9EC4-ED5513778F89}" sibTransId="{90C1D3A3-0DA3-4645-9771-B979AB73CB29}"/>
    <dgm:cxn modelId="{BA5D51C9-8786-4D92-8762-85A9F47225AE}" type="presOf" srcId="{7B1F3AE3-2D25-4E77-9EC4-ED5513778F89}" destId="{20137807-1222-422E-A17B-808F7AD048FF}" srcOrd="0" destOrd="0" presId="urn:microsoft.com/office/officeart/2005/8/layout/radial4"/>
    <dgm:cxn modelId="{C49924CD-30DC-45BC-99E7-C0396EE6552E}" srcId="{17112CB3-36FF-4F4C-88A0-80B04A509E1A}" destId="{37311358-668C-4910-84C6-8695C99C8F6E}" srcOrd="0" destOrd="0" parTransId="{536730C2-1AB2-42CD-8BBC-A1ED695BFED5}" sibTransId="{6330B44A-19C3-4DBD-82E9-A4B1567D012B}"/>
    <dgm:cxn modelId="{737FEFD0-6A7F-4FE3-91DF-519B09F3E1E8}" type="presOf" srcId="{A5FD44B4-B7B7-4DAD-8DF0-DF52F970355D}" destId="{9C82961B-6076-458C-A26B-833B73E6E091}" srcOrd="0" destOrd="0" presId="urn:microsoft.com/office/officeart/2005/8/layout/radial4"/>
    <dgm:cxn modelId="{BA6392D3-0602-419C-B691-76458F02E7A8}" srcId="{37311358-668C-4910-84C6-8695C99C8F6E}" destId="{596C3126-F0A7-4118-9EF1-8AB53EDF3D29}" srcOrd="11" destOrd="0" parTransId="{A5FD44B4-B7B7-4DAD-8DF0-DF52F970355D}" sibTransId="{8EDC9A52-AC72-4A25-85A6-E3A390748EF9}"/>
    <dgm:cxn modelId="{DF9070DD-A439-4E24-8F32-F5FAE9697726}" srcId="{37311358-668C-4910-84C6-8695C99C8F6E}" destId="{A9BEDB9F-4864-4B74-ACDF-FEE67450A33C}" srcOrd="10" destOrd="0" parTransId="{40EB6BC2-3121-4EC9-9FC5-E353AFDD6A9F}" sibTransId="{5FB8749E-92CA-4768-B39E-2F7E90A59F95}"/>
    <dgm:cxn modelId="{9B5C64E6-2BDD-4BA4-85E9-C2F3613A9C4D}" type="presOf" srcId="{D9841C5F-08C2-470B-9BE4-138D930B26F4}" destId="{755D5EF4-6DA0-4147-93DF-68B25DC4EC25}" srcOrd="0" destOrd="0" presId="urn:microsoft.com/office/officeart/2005/8/layout/radial4"/>
    <dgm:cxn modelId="{9515A1F3-0805-425F-AD01-96AE02BD8D54}" type="presOf" srcId="{5D8D9FB3-34E7-40D2-9219-A1AF22FAAA81}" destId="{DDB09A24-B73F-464B-91C1-802DAE6590FD}" srcOrd="0" destOrd="0" presId="urn:microsoft.com/office/officeart/2005/8/layout/radial4"/>
    <dgm:cxn modelId="{CEF9FCF5-ADF4-442E-8D3B-E70374CF36AF}" srcId="{37311358-668C-4910-84C6-8695C99C8F6E}" destId="{93CDA0A6-44D0-4CED-B9E1-A1C1E19D86B2}" srcOrd="0" destOrd="0" parTransId="{00A39E21-34AC-45DC-A23E-B8E44FC4E129}" sibTransId="{147F771A-1D22-4B3A-886D-62A817CDE566}"/>
    <dgm:cxn modelId="{694DBAFB-A364-4A03-9984-93A9456B276D}" type="presOf" srcId="{17112CB3-36FF-4F4C-88A0-80B04A509E1A}" destId="{B038AD02-9557-46F4-8CE4-8312D9C7F80E}" srcOrd="0" destOrd="0" presId="urn:microsoft.com/office/officeart/2005/8/layout/radial4"/>
    <dgm:cxn modelId="{5A261198-BB98-4E5C-821F-01D43906082A}" type="presParOf" srcId="{B038AD02-9557-46F4-8CE4-8312D9C7F80E}" destId="{A2DDE111-26C6-469E-B903-56C0480B2828}" srcOrd="0" destOrd="0" presId="urn:microsoft.com/office/officeart/2005/8/layout/radial4"/>
    <dgm:cxn modelId="{02E3F2AB-F605-4F11-ABCF-13798E76B89C}" type="presParOf" srcId="{B038AD02-9557-46F4-8CE4-8312D9C7F80E}" destId="{886771B0-8E54-4501-A6DC-82FCA82BDFAB}" srcOrd="1" destOrd="0" presId="urn:microsoft.com/office/officeart/2005/8/layout/radial4"/>
    <dgm:cxn modelId="{AA816A2D-7F76-4871-BFCE-2B6BAE335958}" type="presParOf" srcId="{B038AD02-9557-46F4-8CE4-8312D9C7F80E}" destId="{54694445-FF32-4C2B-9090-D7B416A9E418}" srcOrd="2" destOrd="0" presId="urn:microsoft.com/office/officeart/2005/8/layout/radial4"/>
    <dgm:cxn modelId="{CBC196C8-1137-4F6E-BD3D-865FD41CAE73}" type="presParOf" srcId="{B038AD02-9557-46F4-8CE4-8312D9C7F80E}" destId="{F4ED30D6-6CC8-46BB-A95F-67E82F659511}" srcOrd="3" destOrd="0" presId="urn:microsoft.com/office/officeart/2005/8/layout/radial4"/>
    <dgm:cxn modelId="{991A6BDA-330E-493D-A516-A081C4F3EE07}" type="presParOf" srcId="{B038AD02-9557-46F4-8CE4-8312D9C7F80E}" destId="{1DCB5E6F-01CE-4D6C-83D9-41EF2FDDAEB7}" srcOrd="4" destOrd="0" presId="urn:microsoft.com/office/officeart/2005/8/layout/radial4"/>
    <dgm:cxn modelId="{011B7699-3577-426D-A7C9-591FB433FFC3}" type="presParOf" srcId="{B038AD02-9557-46F4-8CE4-8312D9C7F80E}" destId="{20137807-1222-422E-A17B-808F7AD048FF}" srcOrd="5" destOrd="0" presId="urn:microsoft.com/office/officeart/2005/8/layout/radial4"/>
    <dgm:cxn modelId="{CEB1A2C5-6B07-4CBC-A9ED-80785800CF8F}" type="presParOf" srcId="{B038AD02-9557-46F4-8CE4-8312D9C7F80E}" destId="{76D57991-D851-4613-B5A5-FC81D628C6D2}" srcOrd="6" destOrd="0" presId="urn:microsoft.com/office/officeart/2005/8/layout/radial4"/>
    <dgm:cxn modelId="{EB1BACE7-7220-41D5-91B0-5B4C623D30DB}" type="presParOf" srcId="{B038AD02-9557-46F4-8CE4-8312D9C7F80E}" destId="{EFB26114-FCA8-4567-8DFC-500AA32DED68}" srcOrd="7" destOrd="0" presId="urn:microsoft.com/office/officeart/2005/8/layout/radial4"/>
    <dgm:cxn modelId="{49BF96A1-E054-4F03-AD2E-F82D50F82091}" type="presParOf" srcId="{B038AD02-9557-46F4-8CE4-8312D9C7F80E}" destId="{574E54CE-7D22-4249-9F01-FFEDBA779E04}" srcOrd="8" destOrd="0" presId="urn:microsoft.com/office/officeart/2005/8/layout/radial4"/>
    <dgm:cxn modelId="{E3C25A81-27F0-4E17-9A46-9BDDA0DF2FF9}" type="presParOf" srcId="{B038AD02-9557-46F4-8CE4-8312D9C7F80E}" destId="{52EBC72E-DD1C-4E5E-BCDB-DE1B7161184A}" srcOrd="9" destOrd="0" presId="urn:microsoft.com/office/officeart/2005/8/layout/radial4"/>
    <dgm:cxn modelId="{8718C7BF-C466-4B7A-A442-C93E4D839B3A}" type="presParOf" srcId="{B038AD02-9557-46F4-8CE4-8312D9C7F80E}" destId="{3F044F1B-E8D1-48DC-A424-BF2112FBF8EF}" srcOrd="10" destOrd="0" presId="urn:microsoft.com/office/officeart/2005/8/layout/radial4"/>
    <dgm:cxn modelId="{3B552523-AE3F-411E-8042-E017822DA1C7}" type="presParOf" srcId="{B038AD02-9557-46F4-8CE4-8312D9C7F80E}" destId="{394080CE-AEB2-4CE8-A627-9631130F2245}" srcOrd="11" destOrd="0" presId="urn:microsoft.com/office/officeart/2005/8/layout/radial4"/>
    <dgm:cxn modelId="{265E49CE-1D11-4AA9-A24F-904D37582342}" type="presParOf" srcId="{B038AD02-9557-46F4-8CE4-8312D9C7F80E}" destId="{5A14DC9A-1C24-44F6-B743-21E8D7CD0BCD}" srcOrd="12" destOrd="0" presId="urn:microsoft.com/office/officeart/2005/8/layout/radial4"/>
    <dgm:cxn modelId="{C323C23B-FAFA-491B-BCC3-09A3C994F7EE}" type="presParOf" srcId="{B038AD02-9557-46F4-8CE4-8312D9C7F80E}" destId="{BF31BD02-30C3-4471-910A-ABB6888B9230}" srcOrd="13" destOrd="0" presId="urn:microsoft.com/office/officeart/2005/8/layout/radial4"/>
    <dgm:cxn modelId="{1A4AC0E5-A803-4F6C-B766-5B0574DE42EF}" type="presParOf" srcId="{B038AD02-9557-46F4-8CE4-8312D9C7F80E}" destId="{F7A0494A-B02D-4C92-AF39-BC7C9C6F5947}" srcOrd="14" destOrd="0" presId="urn:microsoft.com/office/officeart/2005/8/layout/radial4"/>
    <dgm:cxn modelId="{65BAC94C-C229-4AF1-8046-60EE926B3069}" type="presParOf" srcId="{B038AD02-9557-46F4-8CE4-8312D9C7F80E}" destId="{0C171F1C-6AC0-4EEF-AA9F-9E1D79970AC1}" srcOrd="15" destOrd="0" presId="urn:microsoft.com/office/officeart/2005/8/layout/radial4"/>
    <dgm:cxn modelId="{B4D05AC8-27EF-4FE7-A567-CB8E805C7184}" type="presParOf" srcId="{B038AD02-9557-46F4-8CE4-8312D9C7F80E}" destId="{755D5EF4-6DA0-4147-93DF-68B25DC4EC25}" srcOrd="16" destOrd="0" presId="urn:microsoft.com/office/officeart/2005/8/layout/radial4"/>
    <dgm:cxn modelId="{40B5366F-BE38-4271-BEDF-B43E8D33AB8C}" type="presParOf" srcId="{B038AD02-9557-46F4-8CE4-8312D9C7F80E}" destId="{DDB09A24-B73F-464B-91C1-802DAE6590FD}" srcOrd="17" destOrd="0" presId="urn:microsoft.com/office/officeart/2005/8/layout/radial4"/>
    <dgm:cxn modelId="{52167BA5-AD51-4C26-BC55-879EAD7B6E4E}" type="presParOf" srcId="{B038AD02-9557-46F4-8CE4-8312D9C7F80E}" destId="{19A4BFCA-C130-4DDC-AB43-9921429B873A}" srcOrd="18" destOrd="0" presId="urn:microsoft.com/office/officeart/2005/8/layout/radial4"/>
    <dgm:cxn modelId="{B4298908-85E4-439E-B133-DBFD2F275E67}" type="presParOf" srcId="{B038AD02-9557-46F4-8CE4-8312D9C7F80E}" destId="{DB0F19C0-62E7-4694-A9C5-1709995A37E5}" srcOrd="19" destOrd="0" presId="urn:microsoft.com/office/officeart/2005/8/layout/radial4"/>
    <dgm:cxn modelId="{58FAFA6A-8805-478B-B46E-A07A968E20A5}" type="presParOf" srcId="{B038AD02-9557-46F4-8CE4-8312D9C7F80E}" destId="{11323460-E532-4124-ABF5-1B5C8D9A5E7F}" srcOrd="20" destOrd="0" presId="urn:microsoft.com/office/officeart/2005/8/layout/radial4"/>
    <dgm:cxn modelId="{22FDA7F9-89D6-481F-8884-254855D96023}" type="presParOf" srcId="{B038AD02-9557-46F4-8CE4-8312D9C7F80E}" destId="{6885C1AD-AC15-4644-984C-36459F9371DD}" srcOrd="21" destOrd="0" presId="urn:microsoft.com/office/officeart/2005/8/layout/radial4"/>
    <dgm:cxn modelId="{17B3FC2E-55E3-4528-9F97-C7622B412720}" type="presParOf" srcId="{B038AD02-9557-46F4-8CE4-8312D9C7F80E}" destId="{96AE2E71-EA76-4BA9-A959-D53D62D74BB0}" srcOrd="22" destOrd="0" presId="urn:microsoft.com/office/officeart/2005/8/layout/radial4"/>
    <dgm:cxn modelId="{157DA3A1-28C2-433C-A0A4-3626D9E86264}" type="presParOf" srcId="{B038AD02-9557-46F4-8CE4-8312D9C7F80E}" destId="{9C82961B-6076-458C-A26B-833B73E6E091}" srcOrd="23" destOrd="0" presId="urn:microsoft.com/office/officeart/2005/8/layout/radial4"/>
    <dgm:cxn modelId="{561EE46B-E43A-4A84-99B6-72C6467EBAB3}" type="presParOf" srcId="{B038AD02-9557-46F4-8CE4-8312D9C7F80E}" destId="{5E6EF60C-EB01-404B-AB81-B1991B80AE7B}" srcOrd="2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112CB3-36FF-4F4C-88A0-80B04A509E1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7311358-668C-4910-84C6-8695C99C8F6E}">
      <dgm:prSet phldrT="[Text]" custT="1"/>
      <dgm:spPr/>
      <dgm:t>
        <a:bodyPr/>
        <a:lstStyle/>
        <a:p>
          <a:r>
            <a:rPr lang="en-US" sz="2400" dirty="0"/>
            <a:t>Verkko-palvelu</a:t>
          </a:r>
        </a:p>
      </dgm:t>
    </dgm:pt>
    <dgm:pt modelId="{536730C2-1AB2-42CD-8BBC-A1ED695BFED5}" type="parTrans" cxnId="{C49924CD-30DC-45BC-99E7-C0396EE6552E}">
      <dgm:prSet/>
      <dgm:spPr/>
      <dgm:t>
        <a:bodyPr/>
        <a:lstStyle/>
        <a:p>
          <a:endParaRPr lang="en-US"/>
        </a:p>
      </dgm:t>
    </dgm:pt>
    <dgm:pt modelId="{6330B44A-19C3-4DBD-82E9-A4B1567D012B}" type="sibTrans" cxnId="{C49924CD-30DC-45BC-99E7-C0396EE6552E}">
      <dgm:prSet/>
      <dgm:spPr/>
      <dgm:t>
        <a:bodyPr/>
        <a:lstStyle/>
        <a:p>
          <a:endParaRPr lang="en-US"/>
        </a:p>
      </dgm:t>
    </dgm:pt>
    <dgm:pt modelId="{BA1A2D39-1AFD-47FD-B29D-12DAEB7B5CBB}">
      <dgm:prSet phldrT="[Text]"/>
      <dgm:spPr/>
      <dgm:t>
        <a:bodyPr/>
        <a:lstStyle/>
        <a:p>
          <a:r>
            <a:rPr lang="en-US" dirty="0"/>
            <a:t>Hakusana-mainonta</a:t>
          </a:r>
        </a:p>
      </dgm:t>
    </dgm:pt>
    <dgm:pt modelId="{1CF704D4-3FFF-48F8-8E93-B4AF516A63ED}" type="parTrans" cxnId="{5A24D93E-B7E1-47D8-8E57-25294068DBC1}">
      <dgm:prSet/>
      <dgm:spPr/>
      <dgm:t>
        <a:bodyPr/>
        <a:lstStyle/>
        <a:p>
          <a:endParaRPr lang="en-US"/>
        </a:p>
      </dgm:t>
    </dgm:pt>
    <dgm:pt modelId="{0046FD12-8BFF-46EE-864D-4AD9DF0AD28B}" type="sibTrans" cxnId="{5A24D93E-B7E1-47D8-8E57-25294068DBC1}">
      <dgm:prSet/>
      <dgm:spPr/>
      <dgm:t>
        <a:bodyPr/>
        <a:lstStyle/>
        <a:p>
          <a:endParaRPr lang="en-US"/>
        </a:p>
      </dgm:t>
    </dgm:pt>
    <dgm:pt modelId="{A9BEDB9F-4864-4B74-ACDF-FEE67450A33C}">
      <dgm:prSet phldrT="[Text]"/>
      <dgm:spPr/>
      <dgm:t>
        <a:bodyPr/>
        <a:lstStyle/>
        <a:p>
          <a:r>
            <a:rPr lang="en-US" dirty="0"/>
            <a:t>Ulkomainonta</a:t>
          </a:r>
        </a:p>
      </dgm:t>
    </dgm:pt>
    <dgm:pt modelId="{40EB6BC2-3121-4EC9-9FC5-E353AFDD6A9F}" type="parTrans" cxnId="{DF9070DD-A439-4E24-8F32-F5FAE9697726}">
      <dgm:prSet/>
      <dgm:spPr/>
      <dgm:t>
        <a:bodyPr/>
        <a:lstStyle/>
        <a:p>
          <a:endParaRPr lang="en-US"/>
        </a:p>
      </dgm:t>
    </dgm:pt>
    <dgm:pt modelId="{5FB8749E-92CA-4768-B39E-2F7E90A59F95}" type="sibTrans" cxnId="{DF9070DD-A439-4E24-8F32-F5FAE9697726}">
      <dgm:prSet/>
      <dgm:spPr/>
      <dgm:t>
        <a:bodyPr/>
        <a:lstStyle/>
        <a:p>
          <a:endParaRPr lang="en-US"/>
        </a:p>
      </dgm:t>
    </dgm:pt>
    <dgm:pt modelId="{1DE87D5E-EDB4-4D80-A7B2-F6347910A62E}">
      <dgm:prSet/>
      <dgm:spPr>
        <a:ln>
          <a:noFill/>
        </a:ln>
      </dgm:spPr>
      <dgm:t>
        <a:bodyPr/>
        <a:lstStyle/>
        <a:p>
          <a:r>
            <a:rPr lang="en-US" dirty="0"/>
            <a:t>Luonnolliset hakutulokset</a:t>
          </a:r>
        </a:p>
      </dgm:t>
    </dgm:pt>
    <dgm:pt modelId="{7B1F3AE3-2D25-4E77-9EC4-ED5513778F89}" type="parTrans" cxnId="{136B76C2-EF93-4CE0-BE5F-F5A6711D0122}">
      <dgm:prSet/>
      <dgm:spPr/>
      <dgm:t>
        <a:bodyPr/>
        <a:lstStyle/>
        <a:p>
          <a:endParaRPr lang="en-US"/>
        </a:p>
      </dgm:t>
    </dgm:pt>
    <dgm:pt modelId="{90C1D3A3-0DA3-4645-9771-B979AB73CB29}" type="sibTrans" cxnId="{136B76C2-EF93-4CE0-BE5F-F5A6711D0122}">
      <dgm:prSet/>
      <dgm:spPr/>
      <dgm:t>
        <a:bodyPr/>
        <a:lstStyle/>
        <a:p>
          <a:endParaRPr lang="en-US"/>
        </a:p>
      </dgm:t>
    </dgm:pt>
    <dgm:pt modelId="{BC215CCA-C33F-4AFE-994D-DB3CEE46EACB}">
      <dgm:prSet/>
      <dgm:spPr/>
      <dgm:t>
        <a:bodyPr/>
        <a:lstStyle/>
        <a:p>
          <a:r>
            <a:rPr lang="en-US" dirty="0"/>
            <a:t>Uutiskirjeet</a:t>
          </a:r>
        </a:p>
      </dgm:t>
    </dgm:pt>
    <dgm:pt modelId="{7A54FDF7-75F7-4FCA-9CD3-F674DD18E9E6}" type="parTrans" cxnId="{C1592808-CF2C-4C80-8CF7-38000D249C2F}">
      <dgm:prSet/>
      <dgm:spPr/>
      <dgm:t>
        <a:bodyPr/>
        <a:lstStyle/>
        <a:p>
          <a:endParaRPr lang="en-US"/>
        </a:p>
      </dgm:t>
    </dgm:pt>
    <dgm:pt modelId="{CC4B2D28-B09E-4CE3-8737-8C868B5F12ED}" type="sibTrans" cxnId="{C1592808-CF2C-4C80-8CF7-38000D249C2F}">
      <dgm:prSet/>
      <dgm:spPr/>
      <dgm:t>
        <a:bodyPr/>
        <a:lstStyle/>
        <a:p>
          <a:endParaRPr lang="en-US"/>
        </a:p>
      </dgm:t>
    </dgm:pt>
    <dgm:pt modelId="{6F78D5AE-9E44-4899-BEDA-C284BCB6E1D1}">
      <dgm:prSet/>
      <dgm:spPr/>
      <dgm:t>
        <a:bodyPr/>
        <a:lstStyle/>
        <a:p>
          <a:r>
            <a:rPr lang="en-US" dirty="0"/>
            <a:t>TV-/radio-mainonta</a:t>
          </a:r>
        </a:p>
      </dgm:t>
    </dgm:pt>
    <dgm:pt modelId="{56E557FD-03A9-4ACC-8EE9-DEFE84BCCE31}" type="parTrans" cxnId="{1E15C715-D8E9-4ECE-A7A7-3CE36847D2F4}">
      <dgm:prSet/>
      <dgm:spPr/>
      <dgm:t>
        <a:bodyPr/>
        <a:lstStyle/>
        <a:p>
          <a:endParaRPr lang="en-US"/>
        </a:p>
      </dgm:t>
    </dgm:pt>
    <dgm:pt modelId="{402D5E35-09B7-4B4E-B297-A6F5D771FCBC}" type="sibTrans" cxnId="{1E15C715-D8E9-4ECE-A7A7-3CE36847D2F4}">
      <dgm:prSet/>
      <dgm:spPr/>
      <dgm:t>
        <a:bodyPr/>
        <a:lstStyle/>
        <a:p>
          <a:endParaRPr lang="en-US"/>
        </a:p>
      </dgm:t>
    </dgm:pt>
    <dgm:pt modelId="{308F0DCB-61CD-4A75-90B3-726DD232F00C}">
      <dgm:prSet/>
      <dgm:spPr/>
      <dgm:t>
        <a:bodyPr/>
        <a:lstStyle/>
        <a:p>
          <a:r>
            <a:rPr lang="en-US" dirty="0"/>
            <a:t>Printti-mainonta</a:t>
          </a:r>
        </a:p>
      </dgm:t>
    </dgm:pt>
    <dgm:pt modelId="{5D8D9FB3-34E7-40D2-9219-A1AF22FAAA81}" type="parTrans" cxnId="{4B19D226-281D-47A8-A04E-BE873DAA1008}">
      <dgm:prSet/>
      <dgm:spPr/>
      <dgm:t>
        <a:bodyPr/>
        <a:lstStyle/>
        <a:p>
          <a:endParaRPr lang="en-US"/>
        </a:p>
      </dgm:t>
    </dgm:pt>
    <dgm:pt modelId="{19D9094B-CADD-4C56-910F-34641161BD1E}" type="sibTrans" cxnId="{4B19D226-281D-47A8-A04E-BE873DAA1008}">
      <dgm:prSet/>
      <dgm:spPr/>
      <dgm:t>
        <a:bodyPr/>
        <a:lstStyle/>
        <a:p>
          <a:endParaRPr lang="en-US"/>
        </a:p>
      </dgm:t>
    </dgm:pt>
    <dgm:pt modelId="{D9841C5F-08C2-470B-9BE4-138D930B26F4}">
      <dgm:prSet/>
      <dgm:spPr>
        <a:ln>
          <a:noFill/>
        </a:ln>
      </dgm:spPr>
      <dgm:t>
        <a:bodyPr/>
        <a:lstStyle/>
        <a:p>
          <a:r>
            <a:rPr lang="en-US" dirty="0"/>
            <a:t>Sosiaalinen Media</a:t>
          </a:r>
        </a:p>
      </dgm:t>
    </dgm:pt>
    <dgm:pt modelId="{73543EB2-83BB-40FC-A3E6-ABF64A041776}" type="parTrans" cxnId="{94C4A244-FC51-40A6-A486-DF26FC772D2A}">
      <dgm:prSet/>
      <dgm:spPr/>
      <dgm:t>
        <a:bodyPr/>
        <a:lstStyle/>
        <a:p>
          <a:endParaRPr lang="en-US"/>
        </a:p>
      </dgm:t>
    </dgm:pt>
    <dgm:pt modelId="{200F2EDA-6134-40B3-BD27-F8188BA7453B}" type="sibTrans" cxnId="{94C4A244-FC51-40A6-A486-DF26FC772D2A}">
      <dgm:prSet/>
      <dgm:spPr/>
      <dgm:t>
        <a:bodyPr/>
        <a:lstStyle/>
        <a:p>
          <a:endParaRPr lang="en-US"/>
        </a:p>
      </dgm:t>
    </dgm:pt>
    <dgm:pt modelId="{39412765-3FE2-4C02-BA6C-204E0F559D4A}">
      <dgm:prSet/>
      <dgm:spPr/>
      <dgm:t>
        <a:bodyPr/>
        <a:lstStyle/>
        <a:p>
          <a:r>
            <a:rPr lang="en-US" dirty="0"/>
            <a:t>Online Video</a:t>
          </a:r>
        </a:p>
      </dgm:t>
    </dgm:pt>
    <dgm:pt modelId="{9B8EF040-34DF-43C4-8B38-B5D0D75774EF}" type="parTrans" cxnId="{9AE8E9AC-8A1E-49EE-8BC9-FA04F83B485A}">
      <dgm:prSet/>
      <dgm:spPr/>
      <dgm:t>
        <a:bodyPr/>
        <a:lstStyle/>
        <a:p>
          <a:endParaRPr lang="en-US"/>
        </a:p>
      </dgm:t>
    </dgm:pt>
    <dgm:pt modelId="{AAB40CEA-3E42-4847-BAC2-B4852EAF62CD}" type="sibTrans" cxnId="{9AE8E9AC-8A1E-49EE-8BC9-FA04F83B485A}">
      <dgm:prSet/>
      <dgm:spPr/>
      <dgm:t>
        <a:bodyPr/>
        <a:lstStyle/>
        <a:p>
          <a:endParaRPr lang="en-US"/>
        </a:p>
      </dgm:t>
    </dgm:pt>
    <dgm:pt modelId="{EDF30C62-4C70-4C06-8791-51C71E3E3266}">
      <dgm:prSet/>
      <dgm:spPr/>
      <dgm:t>
        <a:bodyPr/>
        <a:lstStyle/>
        <a:p>
          <a:r>
            <a:rPr lang="en-US" dirty="0"/>
            <a:t>Banner-mainonta</a:t>
          </a:r>
        </a:p>
      </dgm:t>
    </dgm:pt>
    <dgm:pt modelId="{BB3D70DD-014D-4C57-BB85-9E2534B4A25E}" type="parTrans" cxnId="{15E1610A-AF51-4F7C-8D26-525E978181F3}">
      <dgm:prSet/>
      <dgm:spPr/>
      <dgm:t>
        <a:bodyPr/>
        <a:lstStyle/>
        <a:p>
          <a:endParaRPr lang="en-US"/>
        </a:p>
      </dgm:t>
    </dgm:pt>
    <dgm:pt modelId="{9CB4C8DC-F850-4993-A9D3-2EE195091327}" type="sibTrans" cxnId="{15E1610A-AF51-4F7C-8D26-525E978181F3}">
      <dgm:prSet/>
      <dgm:spPr/>
      <dgm:t>
        <a:bodyPr/>
        <a:lstStyle/>
        <a:p>
          <a:endParaRPr lang="en-US"/>
        </a:p>
      </dgm:t>
    </dgm:pt>
    <dgm:pt modelId="{596C3126-F0A7-4118-9EF1-8AB53EDF3D29}">
      <dgm:prSet/>
      <dgm:spPr/>
      <dgm:t>
        <a:bodyPr/>
        <a:lstStyle/>
        <a:p>
          <a:r>
            <a:rPr lang="en-US" dirty="0"/>
            <a:t>Tapahtumat</a:t>
          </a:r>
        </a:p>
      </dgm:t>
    </dgm:pt>
    <dgm:pt modelId="{A5FD44B4-B7B7-4DAD-8DF0-DF52F970355D}" type="parTrans" cxnId="{BA6392D3-0602-419C-B691-76458F02E7A8}">
      <dgm:prSet/>
      <dgm:spPr/>
      <dgm:t>
        <a:bodyPr/>
        <a:lstStyle/>
        <a:p>
          <a:endParaRPr lang="en-US"/>
        </a:p>
      </dgm:t>
    </dgm:pt>
    <dgm:pt modelId="{8EDC9A52-AC72-4A25-85A6-E3A390748EF9}" type="sibTrans" cxnId="{BA6392D3-0602-419C-B691-76458F02E7A8}">
      <dgm:prSet/>
      <dgm:spPr/>
      <dgm:t>
        <a:bodyPr/>
        <a:lstStyle/>
        <a:p>
          <a:endParaRPr lang="en-US"/>
        </a:p>
      </dgm:t>
    </dgm:pt>
    <dgm:pt modelId="{262FED53-E832-4374-8001-6DADC0619C9C}">
      <dgm:prSet/>
      <dgm:spPr>
        <a:ln>
          <a:noFill/>
        </a:ln>
      </dgm:spPr>
      <dgm:t>
        <a:bodyPr/>
        <a:lstStyle/>
        <a:p>
          <a:r>
            <a:rPr lang="fi-FI" noProof="1"/>
            <a:t>Muut verkkosivustot</a:t>
          </a:r>
        </a:p>
      </dgm:t>
    </dgm:pt>
    <dgm:pt modelId="{4DA75560-CF37-4184-8D7D-79F28338D3CF}" type="parTrans" cxnId="{DECB493D-318D-4F33-8534-1B848BF2B192}">
      <dgm:prSet/>
      <dgm:spPr/>
      <dgm:t>
        <a:bodyPr/>
        <a:lstStyle/>
        <a:p>
          <a:endParaRPr lang="en-US"/>
        </a:p>
      </dgm:t>
    </dgm:pt>
    <dgm:pt modelId="{1E556363-5342-4B36-A617-C959E69DA375}" type="sibTrans" cxnId="{DECB493D-318D-4F33-8534-1B848BF2B192}">
      <dgm:prSet/>
      <dgm:spPr/>
      <dgm:t>
        <a:bodyPr/>
        <a:lstStyle/>
        <a:p>
          <a:endParaRPr lang="en-US"/>
        </a:p>
      </dgm:t>
    </dgm:pt>
    <dgm:pt modelId="{93CDA0A6-44D0-4CED-B9E1-A1C1E19D86B2}">
      <dgm:prSet/>
      <dgm:spPr>
        <a:ln>
          <a:noFill/>
        </a:ln>
      </dgm:spPr>
      <dgm:t>
        <a:bodyPr/>
        <a:lstStyle/>
        <a:p>
          <a:r>
            <a:rPr lang="en-US" dirty="0"/>
            <a:t>Suora liikenne</a:t>
          </a:r>
        </a:p>
      </dgm:t>
    </dgm:pt>
    <dgm:pt modelId="{00A39E21-34AC-45DC-A23E-B8E44FC4E129}" type="parTrans" cxnId="{CEF9FCF5-ADF4-442E-8D3B-E70374CF36AF}">
      <dgm:prSet/>
      <dgm:spPr/>
      <dgm:t>
        <a:bodyPr/>
        <a:lstStyle/>
        <a:p>
          <a:endParaRPr lang="en-US"/>
        </a:p>
      </dgm:t>
    </dgm:pt>
    <dgm:pt modelId="{147F771A-1D22-4B3A-886D-62A817CDE566}" type="sibTrans" cxnId="{CEF9FCF5-ADF4-442E-8D3B-E70374CF36AF}">
      <dgm:prSet/>
      <dgm:spPr/>
      <dgm:t>
        <a:bodyPr/>
        <a:lstStyle/>
        <a:p>
          <a:endParaRPr lang="en-US"/>
        </a:p>
      </dgm:t>
    </dgm:pt>
    <dgm:pt modelId="{B038AD02-9557-46F4-8CE4-8312D9C7F80E}" type="pres">
      <dgm:prSet presAssocID="{17112CB3-36FF-4F4C-88A0-80B04A509E1A}" presName="cycle" presStyleCnt="0">
        <dgm:presLayoutVars>
          <dgm:chMax val="1"/>
          <dgm:dir/>
          <dgm:animLvl val="ctr"/>
          <dgm:resizeHandles val="exact"/>
        </dgm:presLayoutVars>
      </dgm:prSet>
      <dgm:spPr/>
    </dgm:pt>
    <dgm:pt modelId="{A2DDE111-26C6-469E-B903-56C0480B2828}" type="pres">
      <dgm:prSet presAssocID="{37311358-668C-4910-84C6-8695C99C8F6E}" presName="centerShape" presStyleLbl="node0" presStyleIdx="0" presStyleCnt="1" custScaleY="66031" custLinFactNeighborY="-744"/>
      <dgm:spPr>
        <a:prstGeom prst="rect">
          <a:avLst/>
        </a:prstGeom>
      </dgm:spPr>
    </dgm:pt>
    <dgm:pt modelId="{886771B0-8E54-4501-A6DC-82FCA82BDFAB}" type="pres">
      <dgm:prSet presAssocID="{00A39E21-34AC-45DC-A23E-B8E44FC4E129}" presName="parTrans" presStyleLbl="bgSibTrans2D1" presStyleIdx="0" presStyleCnt="12"/>
      <dgm:spPr/>
    </dgm:pt>
    <dgm:pt modelId="{54694445-FF32-4C2B-9090-D7B416A9E418}" type="pres">
      <dgm:prSet presAssocID="{93CDA0A6-44D0-4CED-B9E1-A1C1E19D86B2}" presName="node" presStyleLbl="node1" presStyleIdx="0" presStyleCnt="12">
        <dgm:presLayoutVars>
          <dgm:bulletEnabled val="1"/>
        </dgm:presLayoutVars>
      </dgm:prSet>
      <dgm:spPr/>
    </dgm:pt>
    <dgm:pt modelId="{F4ED30D6-6CC8-46BB-A95F-67E82F659511}" type="pres">
      <dgm:prSet presAssocID="{4DA75560-CF37-4184-8D7D-79F28338D3CF}" presName="parTrans" presStyleLbl="bgSibTrans2D1" presStyleIdx="1" presStyleCnt="12"/>
      <dgm:spPr/>
    </dgm:pt>
    <dgm:pt modelId="{1DCB5E6F-01CE-4D6C-83D9-41EF2FDDAEB7}" type="pres">
      <dgm:prSet presAssocID="{262FED53-E832-4374-8001-6DADC0619C9C}" presName="node" presStyleLbl="node1" presStyleIdx="1" presStyleCnt="12">
        <dgm:presLayoutVars>
          <dgm:bulletEnabled val="1"/>
        </dgm:presLayoutVars>
      </dgm:prSet>
      <dgm:spPr/>
    </dgm:pt>
    <dgm:pt modelId="{20137807-1222-422E-A17B-808F7AD048FF}" type="pres">
      <dgm:prSet presAssocID="{7B1F3AE3-2D25-4E77-9EC4-ED5513778F89}" presName="parTrans" presStyleLbl="bgSibTrans2D1" presStyleIdx="2" presStyleCnt="12"/>
      <dgm:spPr/>
    </dgm:pt>
    <dgm:pt modelId="{76D57991-D851-4613-B5A5-FC81D628C6D2}" type="pres">
      <dgm:prSet presAssocID="{1DE87D5E-EDB4-4D80-A7B2-F6347910A62E}" presName="node" presStyleLbl="node1" presStyleIdx="2" presStyleCnt="12">
        <dgm:presLayoutVars>
          <dgm:bulletEnabled val="1"/>
        </dgm:presLayoutVars>
      </dgm:prSet>
      <dgm:spPr/>
    </dgm:pt>
    <dgm:pt modelId="{EFB26114-FCA8-4567-8DFC-500AA32DED68}" type="pres">
      <dgm:prSet presAssocID="{1CF704D4-3FFF-48F8-8E93-B4AF516A63ED}" presName="parTrans" presStyleLbl="bgSibTrans2D1" presStyleIdx="3" presStyleCnt="12"/>
      <dgm:spPr/>
    </dgm:pt>
    <dgm:pt modelId="{574E54CE-7D22-4249-9F01-FFEDBA779E04}" type="pres">
      <dgm:prSet presAssocID="{BA1A2D39-1AFD-47FD-B29D-12DAEB7B5CBB}" presName="node" presStyleLbl="node1" presStyleIdx="3" presStyleCnt="12">
        <dgm:presLayoutVars>
          <dgm:bulletEnabled val="1"/>
        </dgm:presLayoutVars>
      </dgm:prSet>
      <dgm:spPr/>
    </dgm:pt>
    <dgm:pt modelId="{52EBC72E-DD1C-4E5E-BCDB-DE1B7161184A}" type="pres">
      <dgm:prSet presAssocID="{7A54FDF7-75F7-4FCA-9CD3-F674DD18E9E6}" presName="parTrans" presStyleLbl="bgSibTrans2D1" presStyleIdx="4" presStyleCnt="12"/>
      <dgm:spPr/>
    </dgm:pt>
    <dgm:pt modelId="{3F044F1B-E8D1-48DC-A424-BF2112FBF8EF}" type="pres">
      <dgm:prSet presAssocID="{BC215CCA-C33F-4AFE-994D-DB3CEE46EACB}" presName="node" presStyleLbl="node1" presStyleIdx="4" presStyleCnt="12">
        <dgm:presLayoutVars>
          <dgm:bulletEnabled val="1"/>
        </dgm:presLayoutVars>
      </dgm:prSet>
      <dgm:spPr/>
    </dgm:pt>
    <dgm:pt modelId="{394080CE-AEB2-4CE8-A627-9631130F2245}" type="pres">
      <dgm:prSet presAssocID="{BB3D70DD-014D-4C57-BB85-9E2534B4A25E}" presName="parTrans" presStyleLbl="bgSibTrans2D1" presStyleIdx="5" presStyleCnt="12"/>
      <dgm:spPr/>
    </dgm:pt>
    <dgm:pt modelId="{5A14DC9A-1C24-44F6-B743-21E8D7CD0BCD}" type="pres">
      <dgm:prSet presAssocID="{EDF30C62-4C70-4C06-8791-51C71E3E3266}" presName="node" presStyleLbl="node1" presStyleIdx="5" presStyleCnt="12">
        <dgm:presLayoutVars>
          <dgm:bulletEnabled val="1"/>
        </dgm:presLayoutVars>
      </dgm:prSet>
      <dgm:spPr/>
    </dgm:pt>
    <dgm:pt modelId="{BF31BD02-30C3-4471-910A-ABB6888B9230}" type="pres">
      <dgm:prSet presAssocID="{9B8EF040-34DF-43C4-8B38-B5D0D75774EF}" presName="parTrans" presStyleLbl="bgSibTrans2D1" presStyleIdx="6" presStyleCnt="12"/>
      <dgm:spPr/>
    </dgm:pt>
    <dgm:pt modelId="{F7A0494A-B02D-4C92-AF39-BC7C9C6F5947}" type="pres">
      <dgm:prSet presAssocID="{39412765-3FE2-4C02-BA6C-204E0F559D4A}" presName="node" presStyleLbl="node1" presStyleIdx="6" presStyleCnt="12">
        <dgm:presLayoutVars>
          <dgm:bulletEnabled val="1"/>
        </dgm:presLayoutVars>
      </dgm:prSet>
      <dgm:spPr/>
    </dgm:pt>
    <dgm:pt modelId="{0C171F1C-6AC0-4EEF-AA9F-9E1D79970AC1}" type="pres">
      <dgm:prSet presAssocID="{73543EB2-83BB-40FC-A3E6-ABF64A041776}" presName="parTrans" presStyleLbl="bgSibTrans2D1" presStyleIdx="7" presStyleCnt="12"/>
      <dgm:spPr/>
    </dgm:pt>
    <dgm:pt modelId="{755D5EF4-6DA0-4147-93DF-68B25DC4EC25}" type="pres">
      <dgm:prSet presAssocID="{D9841C5F-08C2-470B-9BE4-138D930B26F4}" presName="node" presStyleLbl="node1" presStyleIdx="7" presStyleCnt="12">
        <dgm:presLayoutVars>
          <dgm:bulletEnabled val="1"/>
        </dgm:presLayoutVars>
      </dgm:prSet>
      <dgm:spPr/>
    </dgm:pt>
    <dgm:pt modelId="{DDB09A24-B73F-464B-91C1-802DAE6590FD}" type="pres">
      <dgm:prSet presAssocID="{5D8D9FB3-34E7-40D2-9219-A1AF22FAAA81}" presName="parTrans" presStyleLbl="bgSibTrans2D1" presStyleIdx="8" presStyleCnt="12"/>
      <dgm:spPr/>
    </dgm:pt>
    <dgm:pt modelId="{19A4BFCA-C130-4DDC-AB43-9921429B873A}" type="pres">
      <dgm:prSet presAssocID="{308F0DCB-61CD-4A75-90B3-726DD232F00C}" presName="node" presStyleLbl="node1" presStyleIdx="8" presStyleCnt="12">
        <dgm:presLayoutVars>
          <dgm:bulletEnabled val="1"/>
        </dgm:presLayoutVars>
      </dgm:prSet>
      <dgm:spPr/>
    </dgm:pt>
    <dgm:pt modelId="{DB0F19C0-62E7-4694-A9C5-1709995A37E5}" type="pres">
      <dgm:prSet presAssocID="{56E557FD-03A9-4ACC-8EE9-DEFE84BCCE31}" presName="parTrans" presStyleLbl="bgSibTrans2D1" presStyleIdx="9" presStyleCnt="12"/>
      <dgm:spPr/>
    </dgm:pt>
    <dgm:pt modelId="{11323460-E532-4124-ABF5-1B5C8D9A5E7F}" type="pres">
      <dgm:prSet presAssocID="{6F78D5AE-9E44-4899-BEDA-C284BCB6E1D1}" presName="node" presStyleLbl="node1" presStyleIdx="9" presStyleCnt="12">
        <dgm:presLayoutVars>
          <dgm:bulletEnabled val="1"/>
        </dgm:presLayoutVars>
      </dgm:prSet>
      <dgm:spPr/>
    </dgm:pt>
    <dgm:pt modelId="{6885C1AD-AC15-4644-984C-36459F9371DD}" type="pres">
      <dgm:prSet presAssocID="{40EB6BC2-3121-4EC9-9FC5-E353AFDD6A9F}" presName="parTrans" presStyleLbl="bgSibTrans2D1" presStyleIdx="10" presStyleCnt="12"/>
      <dgm:spPr/>
    </dgm:pt>
    <dgm:pt modelId="{96AE2E71-EA76-4BA9-A959-D53D62D74BB0}" type="pres">
      <dgm:prSet presAssocID="{A9BEDB9F-4864-4B74-ACDF-FEE67450A33C}" presName="node" presStyleLbl="node1" presStyleIdx="10" presStyleCnt="12">
        <dgm:presLayoutVars>
          <dgm:bulletEnabled val="1"/>
        </dgm:presLayoutVars>
      </dgm:prSet>
      <dgm:spPr/>
    </dgm:pt>
    <dgm:pt modelId="{9C82961B-6076-458C-A26B-833B73E6E091}" type="pres">
      <dgm:prSet presAssocID="{A5FD44B4-B7B7-4DAD-8DF0-DF52F970355D}" presName="parTrans" presStyleLbl="bgSibTrans2D1" presStyleIdx="11" presStyleCnt="12"/>
      <dgm:spPr/>
    </dgm:pt>
    <dgm:pt modelId="{5E6EF60C-EB01-404B-AB81-B1991B80AE7B}" type="pres">
      <dgm:prSet presAssocID="{596C3126-F0A7-4118-9EF1-8AB53EDF3D29}" presName="node" presStyleLbl="node1" presStyleIdx="11" presStyleCnt="12">
        <dgm:presLayoutVars>
          <dgm:bulletEnabled val="1"/>
        </dgm:presLayoutVars>
      </dgm:prSet>
      <dgm:spPr/>
    </dgm:pt>
  </dgm:ptLst>
  <dgm:cxnLst>
    <dgm:cxn modelId="{AEE1C101-BE7F-4A14-869C-A76A27213C04}" type="presOf" srcId="{73543EB2-83BB-40FC-A3E6-ABF64A041776}" destId="{0C171F1C-6AC0-4EEF-AA9F-9E1D79970AC1}" srcOrd="0" destOrd="0" presId="urn:microsoft.com/office/officeart/2005/8/layout/radial4"/>
    <dgm:cxn modelId="{C1592808-CF2C-4C80-8CF7-38000D249C2F}" srcId="{37311358-668C-4910-84C6-8695C99C8F6E}" destId="{BC215CCA-C33F-4AFE-994D-DB3CEE46EACB}" srcOrd="4" destOrd="0" parTransId="{7A54FDF7-75F7-4FCA-9CD3-F674DD18E9E6}" sibTransId="{CC4B2D28-B09E-4CE3-8737-8C868B5F12ED}"/>
    <dgm:cxn modelId="{15E1610A-AF51-4F7C-8D26-525E978181F3}" srcId="{37311358-668C-4910-84C6-8695C99C8F6E}" destId="{EDF30C62-4C70-4C06-8791-51C71E3E3266}" srcOrd="5" destOrd="0" parTransId="{BB3D70DD-014D-4C57-BB85-9E2534B4A25E}" sibTransId="{9CB4C8DC-F850-4993-A9D3-2EE195091327}"/>
    <dgm:cxn modelId="{8201660A-5029-474C-8434-CC839E6E8A46}" type="presOf" srcId="{37311358-668C-4910-84C6-8695C99C8F6E}" destId="{A2DDE111-26C6-469E-B903-56C0480B2828}" srcOrd="0" destOrd="0" presId="urn:microsoft.com/office/officeart/2005/8/layout/radial4"/>
    <dgm:cxn modelId="{E4E0910E-E6B1-4ED4-A194-B4B9FA748154}" type="presOf" srcId="{7A54FDF7-75F7-4FCA-9CD3-F674DD18E9E6}" destId="{52EBC72E-DD1C-4E5E-BCDB-DE1B7161184A}" srcOrd="0" destOrd="0" presId="urn:microsoft.com/office/officeart/2005/8/layout/radial4"/>
    <dgm:cxn modelId="{A19A7C12-19C6-4735-9EC0-FF26778ACBA5}" type="presOf" srcId="{39412765-3FE2-4C02-BA6C-204E0F559D4A}" destId="{F7A0494A-B02D-4C92-AF39-BC7C9C6F5947}" srcOrd="0" destOrd="0" presId="urn:microsoft.com/office/officeart/2005/8/layout/radial4"/>
    <dgm:cxn modelId="{1E15C715-D8E9-4ECE-A7A7-3CE36847D2F4}" srcId="{37311358-668C-4910-84C6-8695C99C8F6E}" destId="{6F78D5AE-9E44-4899-BEDA-C284BCB6E1D1}" srcOrd="9" destOrd="0" parTransId="{56E557FD-03A9-4ACC-8EE9-DEFE84BCCE31}" sibTransId="{402D5E35-09B7-4B4E-B297-A6F5D771FCBC}"/>
    <dgm:cxn modelId="{4B19D226-281D-47A8-A04E-BE873DAA1008}" srcId="{37311358-668C-4910-84C6-8695C99C8F6E}" destId="{308F0DCB-61CD-4A75-90B3-726DD232F00C}" srcOrd="8" destOrd="0" parTransId="{5D8D9FB3-34E7-40D2-9219-A1AF22FAAA81}" sibTransId="{19D9094B-CADD-4C56-910F-34641161BD1E}"/>
    <dgm:cxn modelId="{35F83327-DD65-4DEE-9540-89C74A5CEB89}" type="presOf" srcId="{1CF704D4-3FFF-48F8-8E93-B4AF516A63ED}" destId="{EFB26114-FCA8-4567-8DFC-500AA32DED68}" srcOrd="0" destOrd="0" presId="urn:microsoft.com/office/officeart/2005/8/layout/radial4"/>
    <dgm:cxn modelId="{3C6DA327-455F-4429-BAB5-6D4BFE3AA7FA}" type="presOf" srcId="{93CDA0A6-44D0-4CED-B9E1-A1C1E19D86B2}" destId="{54694445-FF32-4C2B-9090-D7B416A9E418}" srcOrd="0" destOrd="0" presId="urn:microsoft.com/office/officeart/2005/8/layout/radial4"/>
    <dgm:cxn modelId="{509CB629-1BE9-4DCE-8056-0017E2B8B2A4}" type="presOf" srcId="{1DE87D5E-EDB4-4D80-A7B2-F6347910A62E}" destId="{76D57991-D851-4613-B5A5-FC81D628C6D2}" srcOrd="0" destOrd="0" presId="urn:microsoft.com/office/officeart/2005/8/layout/radial4"/>
    <dgm:cxn modelId="{DECB493D-318D-4F33-8534-1B848BF2B192}" srcId="{37311358-668C-4910-84C6-8695C99C8F6E}" destId="{262FED53-E832-4374-8001-6DADC0619C9C}" srcOrd="1" destOrd="0" parTransId="{4DA75560-CF37-4184-8D7D-79F28338D3CF}" sibTransId="{1E556363-5342-4B36-A617-C959E69DA375}"/>
    <dgm:cxn modelId="{5A24D93E-B7E1-47D8-8E57-25294068DBC1}" srcId="{37311358-668C-4910-84C6-8695C99C8F6E}" destId="{BA1A2D39-1AFD-47FD-B29D-12DAEB7B5CBB}" srcOrd="3" destOrd="0" parTransId="{1CF704D4-3FFF-48F8-8E93-B4AF516A63ED}" sibTransId="{0046FD12-8BFF-46EE-864D-4AD9DF0AD28B}"/>
    <dgm:cxn modelId="{94C4A244-FC51-40A6-A486-DF26FC772D2A}" srcId="{37311358-668C-4910-84C6-8695C99C8F6E}" destId="{D9841C5F-08C2-470B-9BE4-138D930B26F4}" srcOrd="7" destOrd="0" parTransId="{73543EB2-83BB-40FC-A3E6-ABF64A041776}" sibTransId="{200F2EDA-6134-40B3-BD27-F8188BA7453B}"/>
    <dgm:cxn modelId="{21263C45-E2C1-47C8-A1E9-81965A5A4F59}" type="presOf" srcId="{6F78D5AE-9E44-4899-BEDA-C284BCB6E1D1}" destId="{11323460-E532-4124-ABF5-1B5C8D9A5E7F}" srcOrd="0" destOrd="0" presId="urn:microsoft.com/office/officeart/2005/8/layout/radial4"/>
    <dgm:cxn modelId="{8810106C-20E8-4CA7-B0FC-7D2FBC5EBF67}" type="presOf" srcId="{596C3126-F0A7-4118-9EF1-8AB53EDF3D29}" destId="{5E6EF60C-EB01-404B-AB81-B1991B80AE7B}" srcOrd="0" destOrd="0" presId="urn:microsoft.com/office/officeart/2005/8/layout/radial4"/>
    <dgm:cxn modelId="{7414596C-B5C8-4FCD-A690-E2BB975919E5}" type="presOf" srcId="{40EB6BC2-3121-4EC9-9FC5-E353AFDD6A9F}" destId="{6885C1AD-AC15-4644-984C-36459F9371DD}" srcOrd="0" destOrd="0" presId="urn:microsoft.com/office/officeart/2005/8/layout/radial4"/>
    <dgm:cxn modelId="{7007BE4F-3CBF-479C-879A-97018F0E17A8}" type="presOf" srcId="{A9BEDB9F-4864-4B74-ACDF-FEE67450A33C}" destId="{96AE2E71-EA76-4BA9-A959-D53D62D74BB0}" srcOrd="0" destOrd="0" presId="urn:microsoft.com/office/officeart/2005/8/layout/radial4"/>
    <dgm:cxn modelId="{42FBB27A-E78D-4226-8C38-A7B17908BD55}" type="presOf" srcId="{262FED53-E832-4374-8001-6DADC0619C9C}" destId="{1DCB5E6F-01CE-4D6C-83D9-41EF2FDDAEB7}" srcOrd="0" destOrd="0" presId="urn:microsoft.com/office/officeart/2005/8/layout/radial4"/>
    <dgm:cxn modelId="{C969F97D-84B5-48C1-BA2E-C8192A79AD97}" type="presOf" srcId="{308F0DCB-61CD-4A75-90B3-726DD232F00C}" destId="{19A4BFCA-C130-4DDC-AB43-9921429B873A}" srcOrd="0" destOrd="0" presId="urn:microsoft.com/office/officeart/2005/8/layout/radial4"/>
    <dgm:cxn modelId="{43CD2D83-3EC2-4035-AB1B-7508F11F3FB3}" type="presOf" srcId="{BA1A2D39-1AFD-47FD-B29D-12DAEB7B5CBB}" destId="{574E54CE-7D22-4249-9F01-FFEDBA779E04}" srcOrd="0" destOrd="0" presId="urn:microsoft.com/office/officeart/2005/8/layout/radial4"/>
    <dgm:cxn modelId="{B8BB9285-7997-4BD9-AE14-7502AA8067ED}" type="presOf" srcId="{9B8EF040-34DF-43C4-8B38-B5D0D75774EF}" destId="{BF31BD02-30C3-4471-910A-ABB6888B9230}" srcOrd="0" destOrd="0" presId="urn:microsoft.com/office/officeart/2005/8/layout/radial4"/>
    <dgm:cxn modelId="{CE6DD8A1-644B-4FAA-83B5-247D694B6DD9}" type="presOf" srcId="{56E557FD-03A9-4ACC-8EE9-DEFE84BCCE31}" destId="{DB0F19C0-62E7-4694-A9C5-1709995A37E5}" srcOrd="0" destOrd="0" presId="urn:microsoft.com/office/officeart/2005/8/layout/radial4"/>
    <dgm:cxn modelId="{AA7A57A4-CC42-4113-87F9-961282BAAD79}" type="presOf" srcId="{4DA75560-CF37-4184-8D7D-79F28338D3CF}" destId="{F4ED30D6-6CC8-46BB-A95F-67E82F659511}" srcOrd="0" destOrd="0" presId="urn:microsoft.com/office/officeart/2005/8/layout/radial4"/>
    <dgm:cxn modelId="{79390AA7-FA79-459A-ABF1-DCB7B8618EE4}" type="presOf" srcId="{BC215CCA-C33F-4AFE-994D-DB3CEE46EACB}" destId="{3F044F1B-E8D1-48DC-A424-BF2112FBF8EF}" srcOrd="0" destOrd="0" presId="urn:microsoft.com/office/officeart/2005/8/layout/radial4"/>
    <dgm:cxn modelId="{BEB01DA8-B4A7-4FF0-885A-E794D37A13C3}" type="presOf" srcId="{00A39E21-34AC-45DC-A23E-B8E44FC4E129}" destId="{886771B0-8E54-4501-A6DC-82FCA82BDFAB}" srcOrd="0" destOrd="0" presId="urn:microsoft.com/office/officeart/2005/8/layout/radial4"/>
    <dgm:cxn modelId="{ABAC47AC-A6A1-4BA0-9EB9-BAB792BC9BD9}" type="presOf" srcId="{BB3D70DD-014D-4C57-BB85-9E2534B4A25E}" destId="{394080CE-AEB2-4CE8-A627-9631130F2245}" srcOrd="0" destOrd="0" presId="urn:microsoft.com/office/officeart/2005/8/layout/radial4"/>
    <dgm:cxn modelId="{9AE8E9AC-8A1E-49EE-8BC9-FA04F83B485A}" srcId="{37311358-668C-4910-84C6-8695C99C8F6E}" destId="{39412765-3FE2-4C02-BA6C-204E0F559D4A}" srcOrd="6" destOrd="0" parTransId="{9B8EF040-34DF-43C4-8B38-B5D0D75774EF}" sibTransId="{AAB40CEA-3E42-4847-BAC2-B4852EAF62CD}"/>
    <dgm:cxn modelId="{F2D01DC0-B19B-4CD5-988A-E73F99A206D2}" type="presOf" srcId="{EDF30C62-4C70-4C06-8791-51C71E3E3266}" destId="{5A14DC9A-1C24-44F6-B743-21E8D7CD0BCD}" srcOrd="0" destOrd="0" presId="urn:microsoft.com/office/officeart/2005/8/layout/radial4"/>
    <dgm:cxn modelId="{136B76C2-EF93-4CE0-BE5F-F5A6711D0122}" srcId="{37311358-668C-4910-84C6-8695C99C8F6E}" destId="{1DE87D5E-EDB4-4D80-A7B2-F6347910A62E}" srcOrd="2" destOrd="0" parTransId="{7B1F3AE3-2D25-4E77-9EC4-ED5513778F89}" sibTransId="{90C1D3A3-0DA3-4645-9771-B979AB73CB29}"/>
    <dgm:cxn modelId="{BA5D51C9-8786-4D92-8762-85A9F47225AE}" type="presOf" srcId="{7B1F3AE3-2D25-4E77-9EC4-ED5513778F89}" destId="{20137807-1222-422E-A17B-808F7AD048FF}" srcOrd="0" destOrd="0" presId="urn:microsoft.com/office/officeart/2005/8/layout/radial4"/>
    <dgm:cxn modelId="{C49924CD-30DC-45BC-99E7-C0396EE6552E}" srcId="{17112CB3-36FF-4F4C-88A0-80B04A509E1A}" destId="{37311358-668C-4910-84C6-8695C99C8F6E}" srcOrd="0" destOrd="0" parTransId="{536730C2-1AB2-42CD-8BBC-A1ED695BFED5}" sibTransId="{6330B44A-19C3-4DBD-82E9-A4B1567D012B}"/>
    <dgm:cxn modelId="{737FEFD0-6A7F-4FE3-91DF-519B09F3E1E8}" type="presOf" srcId="{A5FD44B4-B7B7-4DAD-8DF0-DF52F970355D}" destId="{9C82961B-6076-458C-A26B-833B73E6E091}" srcOrd="0" destOrd="0" presId="urn:microsoft.com/office/officeart/2005/8/layout/radial4"/>
    <dgm:cxn modelId="{BA6392D3-0602-419C-B691-76458F02E7A8}" srcId="{37311358-668C-4910-84C6-8695C99C8F6E}" destId="{596C3126-F0A7-4118-9EF1-8AB53EDF3D29}" srcOrd="11" destOrd="0" parTransId="{A5FD44B4-B7B7-4DAD-8DF0-DF52F970355D}" sibTransId="{8EDC9A52-AC72-4A25-85A6-E3A390748EF9}"/>
    <dgm:cxn modelId="{DF9070DD-A439-4E24-8F32-F5FAE9697726}" srcId="{37311358-668C-4910-84C6-8695C99C8F6E}" destId="{A9BEDB9F-4864-4B74-ACDF-FEE67450A33C}" srcOrd="10" destOrd="0" parTransId="{40EB6BC2-3121-4EC9-9FC5-E353AFDD6A9F}" sibTransId="{5FB8749E-92CA-4768-B39E-2F7E90A59F95}"/>
    <dgm:cxn modelId="{9B5C64E6-2BDD-4BA4-85E9-C2F3613A9C4D}" type="presOf" srcId="{D9841C5F-08C2-470B-9BE4-138D930B26F4}" destId="{755D5EF4-6DA0-4147-93DF-68B25DC4EC25}" srcOrd="0" destOrd="0" presId="urn:microsoft.com/office/officeart/2005/8/layout/radial4"/>
    <dgm:cxn modelId="{9515A1F3-0805-425F-AD01-96AE02BD8D54}" type="presOf" srcId="{5D8D9FB3-34E7-40D2-9219-A1AF22FAAA81}" destId="{DDB09A24-B73F-464B-91C1-802DAE6590FD}" srcOrd="0" destOrd="0" presId="urn:microsoft.com/office/officeart/2005/8/layout/radial4"/>
    <dgm:cxn modelId="{CEF9FCF5-ADF4-442E-8D3B-E70374CF36AF}" srcId="{37311358-668C-4910-84C6-8695C99C8F6E}" destId="{93CDA0A6-44D0-4CED-B9E1-A1C1E19D86B2}" srcOrd="0" destOrd="0" parTransId="{00A39E21-34AC-45DC-A23E-B8E44FC4E129}" sibTransId="{147F771A-1D22-4B3A-886D-62A817CDE566}"/>
    <dgm:cxn modelId="{694DBAFB-A364-4A03-9984-93A9456B276D}" type="presOf" srcId="{17112CB3-36FF-4F4C-88A0-80B04A509E1A}" destId="{B038AD02-9557-46F4-8CE4-8312D9C7F80E}" srcOrd="0" destOrd="0" presId="urn:microsoft.com/office/officeart/2005/8/layout/radial4"/>
    <dgm:cxn modelId="{5A261198-BB98-4E5C-821F-01D43906082A}" type="presParOf" srcId="{B038AD02-9557-46F4-8CE4-8312D9C7F80E}" destId="{A2DDE111-26C6-469E-B903-56C0480B2828}" srcOrd="0" destOrd="0" presId="urn:microsoft.com/office/officeart/2005/8/layout/radial4"/>
    <dgm:cxn modelId="{02E3F2AB-F605-4F11-ABCF-13798E76B89C}" type="presParOf" srcId="{B038AD02-9557-46F4-8CE4-8312D9C7F80E}" destId="{886771B0-8E54-4501-A6DC-82FCA82BDFAB}" srcOrd="1" destOrd="0" presId="urn:microsoft.com/office/officeart/2005/8/layout/radial4"/>
    <dgm:cxn modelId="{AA816A2D-7F76-4871-BFCE-2B6BAE335958}" type="presParOf" srcId="{B038AD02-9557-46F4-8CE4-8312D9C7F80E}" destId="{54694445-FF32-4C2B-9090-D7B416A9E418}" srcOrd="2" destOrd="0" presId="urn:microsoft.com/office/officeart/2005/8/layout/radial4"/>
    <dgm:cxn modelId="{CBC196C8-1137-4F6E-BD3D-865FD41CAE73}" type="presParOf" srcId="{B038AD02-9557-46F4-8CE4-8312D9C7F80E}" destId="{F4ED30D6-6CC8-46BB-A95F-67E82F659511}" srcOrd="3" destOrd="0" presId="urn:microsoft.com/office/officeart/2005/8/layout/radial4"/>
    <dgm:cxn modelId="{991A6BDA-330E-493D-A516-A081C4F3EE07}" type="presParOf" srcId="{B038AD02-9557-46F4-8CE4-8312D9C7F80E}" destId="{1DCB5E6F-01CE-4D6C-83D9-41EF2FDDAEB7}" srcOrd="4" destOrd="0" presId="urn:microsoft.com/office/officeart/2005/8/layout/radial4"/>
    <dgm:cxn modelId="{011B7699-3577-426D-A7C9-591FB433FFC3}" type="presParOf" srcId="{B038AD02-9557-46F4-8CE4-8312D9C7F80E}" destId="{20137807-1222-422E-A17B-808F7AD048FF}" srcOrd="5" destOrd="0" presId="urn:microsoft.com/office/officeart/2005/8/layout/radial4"/>
    <dgm:cxn modelId="{CEB1A2C5-6B07-4CBC-A9ED-80785800CF8F}" type="presParOf" srcId="{B038AD02-9557-46F4-8CE4-8312D9C7F80E}" destId="{76D57991-D851-4613-B5A5-FC81D628C6D2}" srcOrd="6" destOrd="0" presId="urn:microsoft.com/office/officeart/2005/8/layout/radial4"/>
    <dgm:cxn modelId="{EB1BACE7-7220-41D5-91B0-5B4C623D30DB}" type="presParOf" srcId="{B038AD02-9557-46F4-8CE4-8312D9C7F80E}" destId="{EFB26114-FCA8-4567-8DFC-500AA32DED68}" srcOrd="7" destOrd="0" presId="urn:microsoft.com/office/officeart/2005/8/layout/radial4"/>
    <dgm:cxn modelId="{49BF96A1-E054-4F03-AD2E-F82D50F82091}" type="presParOf" srcId="{B038AD02-9557-46F4-8CE4-8312D9C7F80E}" destId="{574E54CE-7D22-4249-9F01-FFEDBA779E04}" srcOrd="8" destOrd="0" presId="urn:microsoft.com/office/officeart/2005/8/layout/radial4"/>
    <dgm:cxn modelId="{E3C25A81-27F0-4E17-9A46-9BDDA0DF2FF9}" type="presParOf" srcId="{B038AD02-9557-46F4-8CE4-8312D9C7F80E}" destId="{52EBC72E-DD1C-4E5E-BCDB-DE1B7161184A}" srcOrd="9" destOrd="0" presId="urn:microsoft.com/office/officeart/2005/8/layout/radial4"/>
    <dgm:cxn modelId="{8718C7BF-C466-4B7A-A442-C93E4D839B3A}" type="presParOf" srcId="{B038AD02-9557-46F4-8CE4-8312D9C7F80E}" destId="{3F044F1B-E8D1-48DC-A424-BF2112FBF8EF}" srcOrd="10" destOrd="0" presId="urn:microsoft.com/office/officeart/2005/8/layout/radial4"/>
    <dgm:cxn modelId="{3B552523-AE3F-411E-8042-E017822DA1C7}" type="presParOf" srcId="{B038AD02-9557-46F4-8CE4-8312D9C7F80E}" destId="{394080CE-AEB2-4CE8-A627-9631130F2245}" srcOrd="11" destOrd="0" presId="urn:microsoft.com/office/officeart/2005/8/layout/radial4"/>
    <dgm:cxn modelId="{265E49CE-1D11-4AA9-A24F-904D37582342}" type="presParOf" srcId="{B038AD02-9557-46F4-8CE4-8312D9C7F80E}" destId="{5A14DC9A-1C24-44F6-B743-21E8D7CD0BCD}" srcOrd="12" destOrd="0" presId="urn:microsoft.com/office/officeart/2005/8/layout/radial4"/>
    <dgm:cxn modelId="{C323C23B-FAFA-491B-BCC3-09A3C994F7EE}" type="presParOf" srcId="{B038AD02-9557-46F4-8CE4-8312D9C7F80E}" destId="{BF31BD02-30C3-4471-910A-ABB6888B9230}" srcOrd="13" destOrd="0" presId="urn:microsoft.com/office/officeart/2005/8/layout/radial4"/>
    <dgm:cxn modelId="{1A4AC0E5-A803-4F6C-B766-5B0574DE42EF}" type="presParOf" srcId="{B038AD02-9557-46F4-8CE4-8312D9C7F80E}" destId="{F7A0494A-B02D-4C92-AF39-BC7C9C6F5947}" srcOrd="14" destOrd="0" presId="urn:microsoft.com/office/officeart/2005/8/layout/radial4"/>
    <dgm:cxn modelId="{65BAC94C-C229-4AF1-8046-60EE926B3069}" type="presParOf" srcId="{B038AD02-9557-46F4-8CE4-8312D9C7F80E}" destId="{0C171F1C-6AC0-4EEF-AA9F-9E1D79970AC1}" srcOrd="15" destOrd="0" presId="urn:microsoft.com/office/officeart/2005/8/layout/radial4"/>
    <dgm:cxn modelId="{B4D05AC8-27EF-4FE7-A567-CB8E805C7184}" type="presParOf" srcId="{B038AD02-9557-46F4-8CE4-8312D9C7F80E}" destId="{755D5EF4-6DA0-4147-93DF-68B25DC4EC25}" srcOrd="16" destOrd="0" presId="urn:microsoft.com/office/officeart/2005/8/layout/radial4"/>
    <dgm:cxn modelId="{40B5366F-BE38-4271-BEDF-B43E8D33AB8C}" type="presParOf" srcId="{B038AD02-9557-46F4-8CE4-8312D9C7F80E}" destId="{DDB09A24-B73F-464B-91C1-802DAE6590FD}" srcOrd="17" destOrd="0" presId="urn:microsoft.com/office/officeart/2005/8/layout/radial4"/>
    <dgm:cxn modelId="{52167BA5-AD51-4C26-BC55-879EAD7B6E4E}" type="presParOf" srcId="{B038AD02-9557-46F4-8CE4-8312D9C7F80E}" destId="{19A4BFCA-C130-4DDC-AB43-9921429B873A}" srcOrd="18" destOrd="0" presId="urn:microsoft.com/office/officeart/2005/8/layout/radial4"/>
    <dgm:cxn modelId="{B4298908-85E4-439E-B133-DBFD2F275E67}" type="presParOf" srcId="{B038AD02-9557-46F4-8CE4-8312D9C7F80E}" destId="{DB0F19C0-62E7-4694-A9C5-1709995A37E5}" srcOrd="19" destOrd="0" presId="urn:microsoft.com/office/officeart/2005/8/layout/radial4"/>
    <dgm:cxn modelId="{58FAFA6A-8805-478B-B46E-A07A968E20A5}" type="presParOf" srcId="{B038AD02-9557-46F4-8CE4-8312D9C7F80E}" destId="{11323460-E532-4124-ABF5-1B5C8D9A5E7F}" srcOrd="20" destOrd="0" presId="urn:microsoft.com/office/officeart/2005/8/layout/radial4"/>
    <dgm:cxn modelId="{22FDA7F9-89D6-481F-8884-254855D96023}" type="presParOf" srcId="{B038AD02-9557-46F4-8CE4-8312D9C7F80E}" destId="{6885C1AD-AC15-4644-984C-36459F9371DD}" srcOrd="21" destOrd="0" presId="urn:microsoft.com/office/officeart/2005/8/layout/radial4"/>
    <dgm:cxn modelId="{17B3FC2E-55E3-4528-9F97-C7622B412720}" type="presParOf" srcId="{B038AD02-9557-46F4-8CE4-8312D9C7F80E}" destId="{96AE2E71-EA76-4BA9-A959-D53D62D74BB0}" srcOrd="22" destOrd="0" presId="urn:microsoft.com/office/officeart/2005/8/layout/radial4"/>
    <dgm:cxn modelId="{157DA3A1-28C2-433C-A0A4-3626D9E86264}" type="presParOf" srcId="{B038AD02-9557-46F4-8CE4-8312D9C7F80E}" destId="{9C82961B-6076-458C-A26B-833B73E6E091}" srcOrd="23" destOrd="0" presId="urn:microsoft.com/office/officeart/2005/8/layout/radial4"/>
    <dgm:cxn modelId="{561EE46B-E43A-4A84-99B6-72C6467EBAB3}" type="presParOf" srcId="{B038AD02-9557-46F4-8CE4-8312D9C7F80E}" destId="{5E6EF60C-EB01-404B-AB81-B1991B80AE7B}" srcOrd="2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DE111-26C6-469E-B903-56C0480B2828}">
      <dsp:nvSpPr>
        <dsp:cNvPr id="0" name=""/>
        <dsp:cNvSpPr/>
      </dsp:nvSpPr>
      <dsp:spPr>
        <a:xfrm>
          <a:off x="4810726" y="5664370"/>
          <a:ext cx="1590473" cy="1050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Verkko-palvelu</a:t>
          </a:r>
        </a:p>
      </dsp:txBody>
      <dsp:txXfrm>
        <a:off x="4810726" y="5664370"/>
        <a:ext cx="1590473" cy="1050205"/>
      </dsp:txXfrm>
    </dsp:sp>
    <dsp:sp modelId="{886771B0-8E54-4501-A6DC-82FCA82BDFAB}">
      <dsp:nvSpPr>
        <dsp:cNvPr id="0" name=""/>
        <dsp:cNvSpPr/>
      </dsp:nvSpPr>
      <dsp:spPr>
        <a:xfrm rot="10748850">
          <a:off x="560503" y="6008021"/>
          <a:ext cx="4016886"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694445-FF32-4C2B-9090-D7B416A9E418}">
      <dsp:nvSpPr>
        <dsp:cNvPr id="0" name=""/>
        <dsp:cNvSpPr/>
      </dsp:nvSpPr>
      <dsp:spPr>
        <a:xfrm>
          <a:off x="4060" y="5819214"/>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Suora liikenne</a:t>
          </a:r>
        </a:p>
      </dsp:txBody>
      <dsp:txXfrm>
        <a:off x="30147" y="5845301"/>
        <a:ext cx="1061157" cy="838490"/>
      </dsp:txXfrm>
    </dsp:sp>
    <dsp:sp modelId="{F4ED30D6-6CC8-46BB-A95F-67E82F659511}">
      <dsp:nvSpPr>
        <dsp:cNvPr id="0" name=""/>
        <dsp:cNvSpPr/>
      </dsp:nvSpPr>
      <dsp:spPr>
        <a:xfrm rot="11732533">
          <a:off x="691422" y="5156330"/>
          <a:ext cx="402939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CB5E6F-01CE-4D6C-83D9-41EF2FDDAEB7}">
      <dsp:nvSpPr>
        <dsp:cNvPr id="0" name=""/>
        <dsp:cNvSpPr/>
      </dsp:nvSpPr>
      <dsp:spPr>
        <a:xfrm>
          <a:off x="208427" y="4397806"/>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fi-FI" sz="1300" kern="1200" noProof="1"/>
            <a:t>Muut verkkosivustot</a:t>
          </a:r>
        </a:p>
      </dsp:txBody>
      <dsp:txXfrm>
        <a:off x="234514" y="4423893"/>
        <a:ext cx="1061157" cy="838490"/>
      </dsp:txXfrm>
    </dsp:sp>
    <dsp:sp modelId="{20137807-1222-422E-A17B-808F7AD048FF}">
      <dsp:nvSpPr>
        <dsp:cNvPr id="0" name=""/>
        <dsp:cNvSpPr/>
      </dsp:nvSpPr>
      <dsp:spPr>
        <a:xfrm rot="12720256">
          <a:off x="1051109" y="4393037"/>
          <a:ext cx="4086153"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D57991-D851-4613-B5A5-FC81D628C6D2}">
      <dsp:nvSpPr>
        <dsp:cNvPr id="0" name=""/>
        <dsp:cNvSpPr/>
      </dsp:nvSpPr>
      <dsp:spPr>
        <a:xfrm>
          <a:off x="804974" y="3091552"/>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Luonnolliset hakutulokset</a:t>
          </a:r>
        </a:p>
      </dsp:txBody>
      <dsp:txXfrm>
        <a:off x="831061" y="3117639"/>
        <a:ext cx="1061157" cy="838490"/>
      </dsp:txXfrm>
    </dsp:sp>
    <dsp:sp modelId="{EFB26114-FCA8-4567-8DFC-500AA32DED68}">
      <dsp:nvSpPr>
        <dsp:cNvPr id="0" name=""/>
        <dsp:cNvSpPr/>
      </dsp:nvSpPr>
      <dsp:spPr>
        <a:xfrm rot="13711576">
          <a:off x="1602546" y="3776825"/>
          <a:ext cx="4142375"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E54CE-7D22-4249-9F01-FFEDBA779E04}">
      <dsp:nvSpPr>
        <dsp:cNvPr id="0" name=""/>
        <dsp:cNvSpPr/>
      </dsp:nvSpPr>
      <dsp:spPr>
        <a:xfrm>
          <a:off x="1745369" y="2006277"/>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Hakusana-mainonta</a:t>
          </a:r>
        </a:p>
      </dsp:txBody>
      <dsp:txXfrm>
        <a:off x="1771456" y="2032364"/>
        <a:ext cx="1061157" cy="838490"/>
      </dsp:txXfrm>
    </dsp:sp>
    <dsp:sp modelId="{52EBC72E-DD1C-4E5E-BCDB-DE1B7161184A}">
      <dsp:nvSpPr>
        <dsp:cNvPr id="0" name=""/>
        <dsp:cNvSpPr/>
      </dsp:nvSpPr>
      <dsp:spPr>
        <a:xfrm rot="14705731">
          <a:off x="2300139" y="3344357"/>
          <a:ext cx="4180241"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044F1B-E8D1-48DC-A424-BF2112FBF8EF}">
      <dsp:nvSpPr>
        <dsp:cNvPr id="0" name=""/>
        <dsp:cNvSpPr/>
      </dsp:nvSpPr>
      <dsp:spPr>
        <a:xfrm>
          <a:off x="2953430" y="1229904"/>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Uutiskirjeet</a:t>
          </a:r>
        </a:p>
      </dsp:txBody>
      <dsp:txXfrm>
        <a:off x="2979517" y="1255991"/>
        <a:ext cx="1061157" cy="838490"/>
      </dsp:txXfrm>
    </dsp:sp>
    <dsp:sp modelId="{394080CE-AEB2-4CE8-A627-9631130F2245}">
      <dsp:nvSpPr>
        <dsp:cNvPr id="0" name=""/>
        <dsp:cNvSpPr/>
      </dsp:nvSpPr>
      <dsp:spPr>
        <a:xfrm rot="15701702">
          <a:off x="3091976" y="3121191"/>
          <a:ext cx="419837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14DC9A-1C24-44F6-B743-21E8D7CD0BCD}">
      <dsp:nvSpPr>
        <dsp:cNvPr id="0" name=""/>
        <dsp:cNvSpPr/>
      </dsp:nvSpPr>
      <dsp:spPr>
        <a:xfrm>
          <a:off x="4331285" y="825329"/>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Banner-mainonta</a:t>
          </a:r>
        </a:p>
      </dsp:txBody>
      <dsp:txXfrm>
        <a:off x="4357372" y="851416"/>
        <a:ext cx="1061157" cy="838490"/>
      </dsp:txXfrm>
    </dsp:sp>
    <dsp:sp modelId="{BF31BD02-30C3-4471-910A-ABB6888B9230}">
      <dsp:nvSpPr>
        <dsp:cNvPr id="0" name=""/>
        <dsp:cNvSpPr/>
      </dsp:nvSpPr>
      <dsp:spPr>
        <a:xfrm rot="16698298">
          <a:off x="3921579" y="3121191"/>
          <a:ext cx="419837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A0494A-B02D-4C92-AF39-BC7C9C6F5947}">
      <dsp:nvSpPr>
        <dsp:cNvPr id="0" name=""/>
        <dsp:cNvSpPr/>
      </dsp:nvSpPr>
      <dsp:spPr>
        <a:xfrm>
          <a:off x="5767310" y="825329"/>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Online Video</a:t>
          </a:r>
        </a:p>
      </dsp:txBody>
      <dsp:txXfrm>
        <a:off x="5793397" y="851416"/>
        <a:ext cx="1061157" cy="838490"/>
      </dsp:txXfrm>
    </dsp:sp>
    <dsp:sp modelId="{0C171F1C-6AC0-4EEF-AA9F-9E1D79970AC1}">
      <dsp:nvSpPr>
        <dsp:cNvPr id="0" name=""/>
        <dsp:cNvSpPr/>
      </dsp:nvSpPr>
      <dsp:spPr>
        <a:xfrm rot="17694269">
          <a:off x="4731546" y="3344357"/>
          <a:ext cx="4180241"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5D5EF4-6DA0-4147-93DF-68B25DC4EC25}">
      <dsp:nvSpPr>
        <dsp:cNvPr id="0" name=""/>
        <dsp:cNvSpPr/>
      </dsp:nvSpPr>
      <dsp:spPr>
        <a:xfrm>
          <a:off x="7145165" y="1229904"/>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Sosiaalinen Media</a:t>
          </a:r>
        </a:p>
      </dsp:txBody>
      <dsp:txXfrm>
        <a:off x="7171252" y="1255991"/>
        <a:ext cx="1061157" cy="838490"/>
      </dsp:txXfrm>
    </dsp:sp>
    <dsp:sp modelId="{DDB09A24-B73F-464B-91C1-802DAE6590FD}">
      <dsp:nvSpPr>
        <dsp:cNvPr id="0" name=""/>
        <dsp:cNvSpPr/>
      </dsp:nvSpPr>
      <dsp:spPr>
        <a:xfrm rot="18688424">
          <a:off x="5467004" y="3776825"/>
          <a:ext cx="4142375"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A4BFCA-C130-4DDC-AB43-9921429B873A}">
      <dsp:nvSpPr>
        <dsp:cNvPr id="0" name=""/>
        <dsp:cNvSpPr/>
      </dsp:nvSpPr>
      <dsp:spPr>
        <a:xfrm>
          <a:off x="8353225" y="2006277"/>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Printti-mainonta</a:t>
          </a:r>
        </a:p>
      </dsp:txBody>
      <dsp:txXfrm>
        <a:off x="8379312" y="2032364"/>
        <a:ext cx="1061157" cy="838490"/>
      </dsp:txXfrm>
    </dsp:sp>
    <dsp:sp modelId="{DB0F19C0-62E7-4694-A9C5-1709995A37E5}">
      <dsp:nvSpPr>
        <dsp:cNvPr id="0" name=""/>
        <dsp:cNvSpPr/>
      </dsp:nvSpPr>
      <dsp:spPr>
        <a:xfrm rot="19679744">
          <a:off x="6074664" y="4393037"/>
          <a:ext cx="4086153"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323460-E532-4124-ABF5-1B5C8D9A5E7F}">
      <dsp:nvSpPr>
        <dsp:cNvPr id="0" name=""/>
        <dsp:cNvSpPr/>
      </dsp:nvSpPr>
      <dsp:spPr>
        <a:xfrm>
          <a:off x="9293621" y="3091552"/>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TV-/radio-mainonta</a:t>
          </a:r>
        </a:p>
      </dsp:txBody>
      <dsp:txXfrm>
        <a:off x="9319708" y="3117639"/>
        <a:ext cx="1061157" cy="838490"/>
      </dsp:txXfrm>
    </dsp:sp>
    <dsp:sp modelId="{6885C1AD-AC15-4644-984C-36459F9371DD}">
      <dsp:nvSpPr>
        <dsp:cNvPr id="0" name=""/>
        <dsp:cNvSpPr/>
      </dsp:nvSpPr>
      <dsp:spPr>
        <a:xfrm rot="20667467">
          <a:off x="6491113" y="5156330"/>
          <a:ext cx="402939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AE2E71-EA76-4BA9-A959-D53D62D74BB0}">
      <dsp:nvSpPr>
        <dsp:cNvPr id="0" name=""/>
        <dsp:cNvSpPr/>
      </dsp:nvSpPr>
      <dsp:spPr>
        <a:xfrm>
          <a:off x="9890167" y="4397806"/>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Ulkomainonta</a:t>
          </a:r>
        </a:p>
      </dsp:txBody>
      <dsp:txXfrm>
        <a:off x="9916254" y="4423893"/>
        <a:ext cx="1061157" cy="838490"/>
      </dsp:txXfrm>
    </dsp:sp>
    <dsp:sp modelId="{9C82961B-6076-458C-A26B-833B73E6E091}">
      <dsp:nvSpPr>
        <dsp:cNvPr id="0" name=""/>
        <dsp:cNvSpPr/>
      </dsp:nvSpPr>
      <dsp:spPr>
        <a:xfrm rot="51150">
          <a:off x="6634537" y="6008021"/>
          <a:ext cx="4016886"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6EF60C-EB01-404B-AB81-B1991B80AE7B}">
      <dsp:nvSpPr>
        <dsp:cNvPr id="0" name=""/>
        <dsp:cNvSpPr/>
      </dsp:nvSpPr>
      <dsp:spPr>
        <a:xfrm>
          <a:off x="10094535" y="5819214"/>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Tapahtumat</a:t>
          </a:r>
        </a:p>
      </dsp:txBody>
      <dsp:txXfrm>
        <a:off x="10120622" y="5845301"/>
        <a:ext cx="1061157" cy="838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DE111-26C6-469E-B903-56C0480B2828}">
      <dsp:nvSpPr>
        <dsp:cNvPr id="0" name=""/>
        <dsp:cNvSpPr/>
      </dsp:nvSpPr>
      <dsp:spPr>
        <a:xfrm>
          <a:off x="4810726" y="5664370"/>
          <a:ext cx="1590473" cy="1050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Verkko-palvelu</a:t>
          </a:r>
        </a:p>
      </dsp:txBody>
      <dsp:txXfrm>
        <a:off x="4810726" y="5664370"/>
        <a:ext cx="1590473" cy="1050205"/>
      </dsp:txXfrm>
    </dsp:sp>
    <dsp:sp modelId="{886771B0-8E54-4501-A6DC-82FCA82BDFAB}">
      <dsp:nvSpPr>
        <dsp:cNvPr id="0" name=""/>
        <dsp:cNvSpPr/>
      </dsp:nvSpPr>
      <dsp:spPr>
        <a:xfrm rot="10748850">
          <a:off x="560503" y="6008021"/>
          <a:ext cx="4016886"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694445-FF32-4C2B-9090-D7B416A9E418}">
      <dsp:nvSpPr>
        <dsp:cNvPr id="0" name=""/>
        <dsp:cNvSpPr/>
      </dsp:nvSpPr>
      <dsp:spPr>
        <a:xfrm>
          <a:off x="4060" y="5819214"/>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Suora liikenne</a:t>
          </a:r>
        </a:p>
      </dsp:txBody>
      <dsp:txXfrm>
        <a:off x="30147" y="5845301"/>
        <a:ext cx="1061157" cy="838490"/>
      </dsp:txXfrm>
    </dsp:sp>
    <dsp:sp modelId="{F4ED30D6-6CC8-46BB-A95F-67E82F659511}">
      <dsp:nvSpPr>
        <dsp:cNvPr id="0" name=""/>
        <dsp:cNvSpPr/>
      </dsp:nvSpPr>
      <dsp:spPr>
        <a:xfrm rot="11732533">
          <a:off x="691422" y="5156330"/>
          <a:ext cx="402939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CB5E6F-01CE-4D6C-83D9-41EF2FDDAEB7}">
      <dsp:nvSpPr>
        <dsp:cNvPr id="0" name=""/>
        <dsp:cNvSpPr/>
      </dsp:nvSpPr>
      <dsp:spPr>
        <a:xfrm>
          <a:off x="208427" y="4397806"/>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fi-FI" sz="1300" kern="1200" noProof="1"/>
            <a:t>Muut verkkosivustot</a:t>
          </a:r>
        </a:p>
      </dsp:txBody>
      <dsp:txXfrm>
        <a:off x="234514" y="4423893"/>
        <a:ext cx="1061157" cy="838490"/>
      </dsp:txXfrm>
    </dsp:sp>
    <dsp:sp modelId="{20137807-1222-422E-A17B-808F7AD048FF}">
      <dsp:nvSpPr>
        <dsp:cNvPr id="0" name=""/>
        <dsp:cNvSpPr/>
      </dsp:nvSpPr>
      <dsp:spPr>
        <a:xfrm rot="12720256">
          <a:off x="1051109" y="4393037"/>
          <a:ext cx="4086153"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D57991-D851-4613-B5A5-FC81D628C6D2}">
      <dsp:nvSpPr>
        <dsp:cNvPr id="0" name=""/>
        <dsp:cNvSpPr/>
      </dsp:nvSpPr>
      <dsp:spPr>
        <a:xfrm>
          <a:off x="804974" y="3091552"/>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Luonnolliset hakutulokset</a:t>
          </a:r>
        </a:p>
      </dsp:txBody>
      <dsp:txXfrm>
        <a:off x="831061" y="3117639"/>
        <a:ext cx="1061157" cy="838490"/>
      </dsp:txXfrm>
    </dsp:sp>
    <dsp:sp modelId="{EFB26114-FCA8-4567-8DFC-500AA32DED68}">
      <dsp:nvSpPr>
        <dsp:cNvPr id="0" name=""/>
        <dsp:cNvSpPr/>
      </dsp:nvSpPr>
      <dsp:spPr>
        <a:xfrm rot="13711576">
          <a:off x="1602546" y="3776825"/>
          <a:ext cx="4142375"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E54CE-7D22-4249-9F01-FFEDBA779E04}">
      <dsp:nvSpPr>
        <dsp:cNvPr id="0" name=""/>
        <dsp:cNvSpPr/>
      </dsp:nvSpPr>
      <dsp:spPr>
        <a:xfrm>
          <a:off x="1745369" y="2006277"/>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Hakusana-mainonta</a:t>
          </a:r>
        </a:p>
      </dsp:txBody>
      <dsp:txXfrm>
        <a:off x="1771456" y="2032364"/>
        <a:ext cx="1061157" cy="838490"/>
      </dsp:txXfrm>
    </dsp:sp>
    <dsp:sp modelId="{52EBC72E-DD1C-4E5E-BCDB-DE1B7161184A}">
      <dsp:nvSpPr>
        <dsp:cNvPr id="0" name=""/>
        <dsp:cNvSpPr/>
      </dsp:nvSpPr>
      <dsp:spPr>
        <a:xfrm rot="14705731">
          <a:off x="2300139" y="3344357"/>
          <a:ext cx="4180241"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044F1B-E8D1-48DC-A424-BF2112FBF8EF}">
      <dsp:nvSpPr>
        <dsp:cNvPr id="0" name=""/>
        <dsp:cNvSpPr/>
      </dsp:nvSpPr>
      <dsp:spPr>
        <a:xfrm>
          <a:off x="2953430" y="1229904"/>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Uutiskirjeet</a:t>
          </a:r>
        </a:p>
      </dsp:txBody>
      <dsp:txXfrm>
        <a:off x="2979517" y="1255991"/>
        <a:ext cx="1061157" cy="838490"/>
      </dsp:txXfrm>
    </dsp:sp>
    <dsp:sp modelId="{394080CE-AEB2-4CE8-A627-9631130F2245}">
      <dsp:nvSpPr>
        <dsp:cNvPr id="0" name=""/>
        <dsp:cNvSpPr/>
      </dsp:nvSpPr>
      <dsp:spPr>
        <a:xfrm rot="15701702">
          <a:off x="3091976" y="3121191"/>
          <a:ext cx="419837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14DC9A-1C24-44F6-B743-21E8D7CD0BCD}">
      <dsp:nvSpPr>
        <dsp:cNvPr id="0" name=""/>
        <dsp:cNvSpPr/>
      </dsp:nvSpPr>
      <dsp:spPr>
        <a:xfrm>
          <a:off x="4331285" y="825329"/>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Banner-mainonta</a:t>
          </a:r>
        </a:p>
      </dsp:txBody>
      <dsp:txXfrm>
        <a:off x="4357372" y="851416"/>
        <a:ext cx="1061157" cy="838490"/>
      </dsp:txXfrm>
    </dsp:sp>
    <dsp:sp modelId="{BF31BD02-30C3-4471-910A-ABB6888B9230}">
      <dsp:nvSpPr>
        <dsp:cNvPr id="0" name=""/>
        <dsp:cNvSpPr/>
      </dsp:nvSpPr>
      <dsp:spPr>
        <a:xfrm rot="16698298">
          <a:off x="3921579" y="3121191"/>
          <a:ext cx="419837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A0494A-B02D-4C92-AF39-BC7C9C6F5947}">
      <dsp:nvSpPr>
        <dsp:cNvPr id="0" name=""/>
        <dsp:cNvSpPr/>
      </dsp:nvSpPr>
      <dsp:spPr>
        <a:xfrm>
          <a:off x="5767310" y="825329"/>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Online Video</a:t>
          </a:r>
        </a:p>
      </dsp:txBody>
      <dsp:txXfrm>
        <a:off x="5793397" y="851416"/>
        <a:ext cx="1061157" cy="838490"/>
      </dsp:txXfrm>
    </dsp:sp>
    <dsp:sp modelId="{0C171F1C-6AC0-4EEF-AA9F-9E1D79970AC1}">
      <dsp:nvSpPr>
        <dsp:cNvPr id="0" name=""/>
        <dsp:cNvSpPr/>
      </dsp:nvSpPr>
      <dsp:spPr>
        <a:xfrm rot="17694269">
          <a:off x="4731546" y="3344357"/>
          <a:ext cx="4180241"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5D5EF4-6DA0-4147-93DF-68B25DC4EC25}">
      <dsp:nvSpPr>
        <dsp:cNvPr id="0" name=""/>
        <dsp:cNvSpPr/>
      </dsp:nvSpPr>
      <dsp:spPr>
        <a:xfrm>
          <a:off x="7145165" y="1229904"/>
          <a:ext cx="1113331" cy="89066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Sosiaalinen Media</a:t>
          </a:r>
        </a:p>
      </dsp:txBody>
      <dsp:txXfrm>
        <a:off x="7171252" y="1255991"/>
        <a:ext cx="1061157" cy="838490"/>
      </dsp:txXfrm>
    </dsp:sp>
    <dsp:sp modelId="{DDB09A24-B73F-464B-91C1-802DAE6590FD}">
      <dsp:nvSpPr>
        <dsp:cNvPr id="0" name=""/>
        <dsp:cNvSpPr/>
      </dsp:nvSpPr>
      <dsp:spPr>
        <a:xfrm rot="18688424">
          <a:off x="5467004" y="3776825"/>
          <a:ext cx="4142375"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A4BFCA-C130-4DDC-AB43-9921429B873A}">
      <dsp:nvSpPr>
        <dsp:cNvPr id="0" name=""/>
        <dsp:cNvSpPr/>
      </dsp:nvSpPr>
      <dsp:spPr>
        <a:xfrm>
          <a:off x="8353225" y="2006277"/>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Printti-mainonta</a:t>
          </a:r>
        </a:p>
      </dsp:txBody>
      <dsp:txXfrm>
        <a:off x="8379312" y="2032364"/>
        <a:ext cx="1061157" cy="838490"/>
      </dsp:txXfrm>
    </dsp:sp>
    <dsp:sp modelId="{DB0F19C0-62E7-4694-A9C5-1709995A37E5}">
      <dsp:nvSpPr>
        <dsp:cNvPr id="0" name=""/>
        <dsp:cNvSpPr/>
      </dsp:nvSpPr>
      <dsp:spPr>
        <a:xfrm rot="19679744">
          <a:off x="6074664" y="4393037"/>
          <a:ext cx="4086153"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323460-E532-4124-ABF5-1B5C8D9A5E7F}">
      <dsp:nvSpPr>
        <dsp:cNvPr id="0" name=""/>
        <dsp:cNvSpPr/>
      </dsp:nvSpPr>
      <dsp:spPr>
        <a:xfrm>
          <a:off x="9293621" y="3091552"/>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TV-/radio-mainonta</a:t>
          </a:r>
        </a:p>
      </dsp:txBody>
      <dsp:txXfrm>
        <a:off x="9319708" y="3117639"/>
        <a:ext cx="1061157" cy="838490"/>
      </dsp:txXfrm>
    </dsp:sp>
    <dsp:sp modelId="{6885C1AD-AC15-4644-984C-36459F9371DD}">
      <dsp:nvSpPr>
        <dsp:cNvPr id="0" name=""/>
        <dsp:cNvSpPr/>
      </dsp:nvSpPr>
      <dsp:spPr>
        <a:xfrm rot="20667467">
          <a:off x="6491113" y="5156330"/>
          <a:ext cx="4029390"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AE2E71-EA76-4BA9-A959-D53D62D74BB0}">
      <dsp:nvSpPr>
        <dsp:cNvPr id="0" name=""/>
        <dsp:cNvSpPr/>
      </dsp:nvSpPr>
      <dsp:spPr>
        <a:xfrm>
          <a:off x="9890167" y="4397806"/>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Ulkomainonta</a:t>
          </a:r>
        </a:p>
      </dsp:txBody>
      <dsp:txXfrm>
        <a:off x="9916254" y="4423893"/>
        <a:ext cx="1061157" cy="838490"/>
      </dsp:txXfrm>
    </dsp:sp>
    <dsp:sp modelId="{9C82961B-6076-458C-A26B-833B73E6E091}">
      <dsp:nvSpPr>
        <dsp:cNvPr id="0" name=""/>
        <dsp:cNvSpPr/>
      </dsp:nvSpPr>
      <dsp:spPr>
        <a:xfrm rot="51150">
          <a:off x="6634537" y="6008021"/>
          <a:ext cx="4016886" cy="4532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6EF60C-EB01-404B-AB81-B1991B80AE7B}">
      <dsp:nvSpPr>
        <dsp:cNvPr id="0" name=""/>
        <dsp:cNvSpPr/>
      </dsp:nvSpPr>
      <dsp:spPr>
        <a:xfrm>
          <a:off x="10094535" y="5819214"/>
          <a:ext cx="1113331" cy="890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Tapahtumat</a:t>
          </a:r>
        </a:p>
      </dsp:txBody>
      <dsp:txXfrm>
        <a:off x="10120622" y="5845301"/>
        <a:ext cx="1061157" cy="83849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8DD99-972D-40CE-8B38-9E789EBE8A2D}" type="datetimeFigureOut">
              <a:rPr lang="fi-FI" smtClean="0"/>
              <a:t>15.9.2019</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C5B5F-3D9A-481F-9B95-2AF10128250D}" type="slidenum">
              <a:rPr lang="fi-FI" smtClean="0"/>
              <a:t>‹#›</a:t>
            </a:fld>
            <a:endParaRPr lang="fi-FI"/>
          </a:p>
        </p:txBody>
      </p:sp>
    </p:spTree>
    <p:extLst>
      <p:ext uri="{BB962C8B-B14F-4D97-AF65-F5344CB8AC3E}">
        <p14:creationId xmlns:p14="http://schemas.microsoft.com/office/powerpoint/2010/main" val="414529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Keskustelu somessa –&gt; monen muunkin kysymyksiin tulee vastattua</a:t>
            </a:r>
          </a:p>
          <a:p>
            <a:r>
              <a:rPr lang="fi-FI" dirty="0"/>
              <a:t>Listataan tärkeysjärjestykseen</a:t>
            </a:r>
          </a:p>
          <a:p>
            <a:r>
              <a:rPr lang="fi-FI" dirty="0"/>
              <a:t>Riippuu yhteisön tiiviydestä, miten ihmiset uskaltavat kommentoida ja kysyä</a:t>
            </a:r>
          </a:p>
          <a:p>
            <a:r>
              <a:rPr lang="fi-FI" dirty="0"/>
              <a:t>Uteliaisuus, muiden kurkkiminen, </a:t>
            </a:r>
            <a:r>
              <a:rPr lang="fi-FI" dirty="0" err="1"/>
              <a:t>behind</a:t>
            </a:r>
            <a:r>
              <a:rPr lang="fi-FI" dirty="0"/>
              <a:t> </a:t>
            </a:r>
            <a:r>
              <a:rPr lang="fi-FI" dirty="0" err="1"/>
              <a:t>the</a:t>
            </a:r>
            <a:r>
              <a:rPr lang="fi-FI" dirty="0"/>
              <a:t> </a:t>
            </a:r>
            <a:r>
              <a:rPr lang="fi-FI" dirty="0" err="1"/>
              <a:t>scenes</a:t>
            </a:r>
            <a:r>
              <a:rPr lang="fi-FI" dirty="0"/>
              <a:t>, ollaan sen kanavan ehdoilla</a:t>
            </a:r>
          </a:p>
        </p:txBody>
      </p:sp>
      <p:sp>
        <p:nvSpPr>
          <p:cNvPr id="4" name="Dian numeron paikkamerkki 3"/>
          <p:cNvSpPr>
            <a:spLocks noGrp="1"/>
          </p:cNvSpPr>
          <p:nvPr>
            <p:ph type="sldNum" sz="quarter" idx="5"/>
          </p:nvPr>
        </p:nvSpPr>
        <p:spPr/>
        <p:txBody>
          <a:bodyPr/>
          <a:lstStyle/>
          <a:p>
            <a:fld id="{6A94D479-C92D-4E48-BB78-D00B3D287FCF}" type="slidenum">
              <a:rPr lang="fi-FI" smtClean="0"/>
              <a:t>5</a:t>
            </a:fld>
            <a:endParaRPr lang="fi-FI"/>
          </a:p>
        </p:txBody>
      </p:sp>
    </p:spTree>
    <p:extLst>
      <p:ext uri="{BB962C8B-B14F-4D97-AF65-F5344CB8AC3E}">
        <p14:creationId xmlns:p14="http://schemas.microsoft.com/office/powerpoint/2010/main" val="1814358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Yhtenäinen visuaalinen ilme: (hetkeksi seuraavaan diaan)</a:t>
            </a:r>
          </a:p>
          <a:p>
            <a:pPr marL="342900" indent="-171450">
              <a:spcBef>
                <a:spcPct val="20000"/>
              </a:spcBef>
              <a:spcAft>
                <a:spcPct val="0"/>
              </a:spcAft>
              <a:buFont typeface="Arial"/>
              <a:buChar char="•"/>
            </a:pPr>
            <a:r>
              <a:rPr lang="fi-FI"/>
              <a:t>Flyerit, julisteet, kilpailukutsu, käsiohjelma/aikataulu, lippu.fi -kuvat ja somekuvat</a:t>
            </a:r>
            <a:endParaRPr lang="en-US">
              <a:cs typeface="Calibri" panose="020F0502020204030204"/>
            </a:endParaRPr>
          </a:p>
          <a:p>
            <a:pPr marL="342900" indent="-171450">
              <a:spcBef>
                <a:spcPct val="20000"/>
              </a:spcBef>
              <a:spcAft>
                <a:spcPct val="0"/>
              </a:spcAft>
              <a:buFont typeface="Arial"/>
              <a:buChar char="•"/>
            </a:pPr>
            <a:r>
              <a:rPr lang="fi-FI"/>
              <a:t>Värimaailma seuran (Comets) mukaan</a:t>
            </a:r>
            <a:endParaRPr lang="fi-FI">
              <a:cs typeface="Calibri" panose="020F0502020204030204"/>
            </a:endParaRPr>
          </a:p>
          <a:p>
            <a:pPr marL="342900" indent="-171450">
              <a:spcBef>
                <a:spcPct val="20000"/>
              </a:spcBef>
              <a:spcAft>
                <a:spcPct val="0"/>
              </a:spcAft>
              <a:buFont typeface="Arial"/>
              <a:buChar char="•"/>
            </a:pPr>
            <a:r>
              <a:rPr lang="fi-FI"/>
              <a:t>Kuvamateriaali itse otetuista kuvista aiemmista kisoista</a:t>
            </a:r>
            <a:endParaRPr lang="en-US">
              <a:cs typeface="Calibri" panose="020F0502020204030204"/>
            </a:endParaRPr>
          </a:p>
          <a:p>
            <a:pPr lvl="1" indent="-171450">
              <a:spcBef>
                <a:spcPct val="20000"/>
              </a:spcBef>
              <a:spcAft>
                <a:spcPct val="0"/>
              </a:spcAft>
              <a:buFont typeface="Arial"/>
              <a:buChar char="•"/>
            </a:pPr>
            <a:r>
              <a:rPr lang="fi-FI"/>
              <a:t>Pääkuvassa tunnistettavat henkilöt (Suomen kaksi kärkiparia)</a:t>
            </a:r>
            <a:endParaRPr lang="fi-FI">
              <a:cs typeface="Calibri" panose="020F0502020204030204"/>
            </a:endParaRPr>
          </a:p>
          <a:p>
            <a:pPr lvl="1" indent="-171450">
              <a:spcBef>
                <a:spcPct val="20000"/>
              </a:spcBef>
              <a:spcAft>
                <a:spcPct val="0"/>
              </a:spcAft>
              <a:buFont typeface="Arial"/>
              <a:buChar char="•"/>
            </a:pPr>
            <a:r>
              <a:rPr lang="fi-FI"/>
              <a:t>Muissa kuvissa ei-tunnistettavissa olevia henkilöitä</a:t>
            </a:r>
            <a:endParaRPr lang="en-US">
              <a:cs typeface="Calibri" panose="020F0502020204030204"/>
            </a:endParaRPr>
          </a:p>
          <a:p>
            <a:pPr marL="285750" lvl="1">
              <a:spcBef>
                <a:spcPct val="20000"/>
              </a:spcBef>
              <a:spcAft>
                <a:spcPct val="0"/>
              </a:spcAft>
            </a:pPr>
            <a:endParaRPr lang="fi-FI" dirty="0">
              <a:cs typeface="Calibri" panose="020F0502020204030204"/>
            </a:endParaRPr>
          </a:p>
          <a:p>
            <a:pPr>
              <a:spcBef>
                <a:spcPct val="20000"/>
              </a:spcBef>
              <a:spcAft>
                <a:spcPct val="0"/>
              </a:spcAft>
            </a:pPr>
            <a:r>
              <a:rPr lang="fi-FI">
                <a:cs typeface="Calibri" panose="020F0502020204030204"/>
              </a:rPr>
              <a:t>Viestintäsuunnitelma</a:t>
            </a:r>
          </a:p>
          <a:p>
            <a:pPr marL="171450" indent="-171450">
              <a:spcBef>
                <a:spcPct val="20000"/>
              </a:spcBef>
              <a:spcAft>
                <a:spcPct val="0"/>
              </a:spcAft>
              <a:buFont typeface="Arial"/>
              <a:buChar char="•"/>
            </a:pPr>
            <a:r>
              <a:rPr lang="fi-FI"/>
              <a:t>Yhteistyötahot</a:t>
            </a:r>
            <a:r>
              <a:rPr lang="fi-FI">
                <a:cs typeface="Calibri" panose="020F0502020204030204"/>
              </a:rPr>
              <a:t> ja somekanavien käyttötarkoitukset</a:t>
            </a:r>
            <a:endParaRPr lang="fi-FI" dirty="0">
              <a:cs typeface="Calibri" panose="020F0502020204030204"/>
            </a:endParaRPr>
          </a:p>
          <a:p>
            <a:pPr marL="171450" indent="-171450">
              <a:spcBef>
                <a:spcPct val="20000"/>
              </a:spcBef>
              <a:spcAft>
                <a:spcPct val="0"/>
              </a:spcAft>
              <a:buFont typeface="Arial"/>
              <a:buChar char="•"/>
            </a:pPr>
            <a:r>
              <a:rPr lang="fi-FI"/>
              <a:t>Ennakkomarkkinointi: mitä</a:t>
            </a:r>
            <a:r>
              <a:rPr lang="fi-FI">
                <a:cs typeface="Calibri" panose="020F0502020204030204"/>
              </a:rPr>
              <a:t> infoa julkaistaan ja milloin + ajastetut julkaisut</a:t>
            </a:r>
          </a:p>
          <a:p>
            <a:pPr marL="171450" indent="-171450">
              <a:spcBef>
                <a:spcPct val="20000"/>
              </a:spcBef>
              <a:spcAft>
                <a:spcPct val="0"/>
              </a:spcAft>
              <a:buFont typeface="Arial"/>
              <a:buChar char="•"/>
            </a:pPr>
            <a:r>
              <a:rPr lang="fi-FI">
                <a:cs typeface="Calibri" panose="020F0502020204030204"/>
              </a:rPr>
              <a:t>Kisapäivän viestintä: mitä pitää ainakin olla mukana, erilaisia ideoita päivän ajalle</a:t>
            </a:r>
          </a:p>
          <a:p>
            <a:pPr>
              <a:spcBef>
                <a:spcPct val="20000"/>
              </a:spcBef>
              <a:spcAft>
                <a:spcPct val="0"/>
              </a:spcAft>
            </a:pPr>
            <a:endParaRPr lang="fi-FI" dirty="0">
              <a:cs typeface="Calibri" panose="020F0502020204030204"/>
            </a:endParaRPr>
          </a:p>
          <a:p>
            <a:pPr>
              <a:spcBef>
                <a:spcPct val="20000"/>
              </a:spcBef>
              <a:spcAft>
                <a:spcPct val="0"/>
              </a:spcAft>
            </a:pPr>
            <a:r>
              <a:rPr lang="fi-FI">
                <a:cs typeface="Calibri" panose="020F0502020204030204"/>
              </a:rPr>
              <a:t>Markkinointi vain somessa</a:t>
            </a:r>
            <a:endParaRPr lang="fi-FI" dirty="0">
              <a:cs typeface="Calibri" panose="020F0502020204030204"/>
            </a:endParaRPr>
          </a:p>
          <a:p>
            <a:pPr marL="171450" indent="-171450">
              <a:spcBef>
                <a:spcPct val="20000"/>
              </a:spcBef>
              <a:spcAft>
                <a:spcPct val="0"/>
              </a:spcAft>
              <a:buFont typeface="Arial"/>
              <a:buChar char="•"/>
            </a:pPr>
            <a:r>
              <a:rPr lang="fi-FI">
                <a:cs typeface="Calibri" panose="020F0502020204030204"/>
              </a:rPr>
              <a:t>FB ja Insta, koska myös Cometsin omat kanavat, kohderyhmä pääsääntöisesti näissä kanavissa</a:t>
            </a:r>
            <a:endParaRPr lang="fi-FI" dirty="0">
              <a:cs typeface="Calibri" panose="020F0502020204030204"/>
            </a:endParaRPr>
          </a:p>
          <a:p>
            <a:pPr marL="171450" indent="-171450">
              <a:spcBef>
                <a:spcPct val="20000"/>
              </a:spcBef>
              <a:spcAft>
                <a:spcPct val="0"/>
              </a:spcAft>
              <a:buFont typeface="Arial"/>
              <a:buChar char="•"/>
            </a:pPr>
            <a:r>
              <a:rPr lang="fi-FI">
                <a:cs typeface="Calibri" panose="020F0502020204030204"/>
              </a:rPr>
              <a:t>STUL julkaisi myös omissa kanavissaan muutamia päivityksiä kisoista</a:t>
            </a:r>
            <a:endParaRPr lang="fi-FI" dirty="0">
              <a:cs typeface="Calibri" panose="020F0502020204030204"/>
            </a:endParaRPr>
          </a:p>
          <a:p>
            <a:pPr marL="171450" indent="-171450">
              <a:spcBef>
                <a:spcPct val="20000"/>
              </a:spcBef>
              <a:spcAft>
                <a:spcPct val="0"/>
              </a:spcAft>
              <a:buFont typeface="Arial"/>
              <a:buChar char="•"/>
            </a:pPr>
            <a:endParaRPr lang="fi-FI" dirty="0">
              <a:cs typeface="Calibri" panose="020F0502020204030204"/>
            </a:endParaRPr>
          </a:p>
          <a:p>
            <a:pPr>
              <a:spcBef>
                <a:spcPct val="20000"/>
              </a:spcBef>
              <a:spcAft>
                <a:spcPct val="0"/>
              </a:spcAft>
            </a:pPr>
            <a:r>
              <a:rPr lang="fi-FI">
                <a:cs typeface="Calibri" panose="020F0502020204030204"/>
              </a:rPr>
              <a:t>Nettisivuilla kootusti yksi infosivu, josta selvisi kaikki tiedot. Samat tiedot julkaistiin myös FB-eventtiin.</a:t>
            </a:r>
            <a:endParaRPr lang="fi-FI" dirty="0">
              <a:cs typeface="Calibri" panose="020F0502020204030204"/>
            </a:endParaRPr>
          </a:p>
          <a:p>
            <a:pPr>
              <a:spcBef>
                <a:spcPct val="20000"/>
              </a:spcBef>
              <a:spcAft>
                <a:spcPct val="0"/>
              </a:spcAft>
            </a:pPr>
            <a:endParaRPr lang="fi-FI" dirty="0">
              <a:cs typeface="Calibri" panose="020F0502020204030204"/>
            </a:endParaRPr>
          </a:p>
          <a:p>
            <a:pPr>
              <a:spcBef>
                <a:spcPct val="20000"/>
              </a:spcBef>
              <a:spcAft>
                <a:spcPct val="0"/>
              </a:spcAft>
            </a:pPr>
            <a:r>
              <a:rPr lang="fi-FI">
                <a:cs typeface="Calibri" panose="020F0502020204030204"/>
              </a:rPr>
              <a:t>Pääkieli englanti, koska kv-kisat. Lisäksi suomi kakkoskielenä, että oma kotiyleisö ei jäisi ulkopuolelle.</a:t>
            </a:r>
            <a:endParaRPr lang="fi-FI" dirty="0">
              <a:cs typeface="Calibri" panose="020F0502020204030204"/>
            </a:endParaRPr>
          </a:p>
          <a:p>
            <a:pPr>
              <a:spcBef>
                <a:spcPct val="20000"/>
              </a:spcBef>
              <a:spcAft>
                <a:spcPct val="0"/>
              </a:spcAft>
            </a:pPr>
            <a:endParaRPr lang="fi-FI" dirty="0">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610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Yhtenäinen visuaalinen ilme:</a:t>
            </a:r>
          </a:p>
          <a:p>
            <a:pPr marL="342900" indent="-171450">
              <a:spcBef>
                <a:spcPct val="20000"/>
              </a:spcBef>
              <a:spcAft>
                <a:spcPct val="0"/>
              </a:spcAft>
              <a:buFont typeface="Arial,Sans-Serif"/>
              <a:buChar char="•"/>
            </a:pPr>
            <a:r>
              <a:rPr lang="fi-FI"/>
              <a:t>Flyerit, julisteet, </a:t>
            </a:r>
            <a:r>
              <a:rPr lang="fi-FI" b="1"/>
              <a:t>kilpailukutsu</a:t>
            </a:r>
            <a:r>
              <a:rPr lang="fi-FI"/>
              <a:t>, käsiohjelma/aikataulu, </a:t>
            </a:r>
            <a:r>
              <a:rPr lang="fi-FI" b="1"/>
              <a:t>lippu.fi -kuvat </a:t>
            </a:r>
            <a:r>
              <a:rPr lang="fi-FI"/>
              <a:t>ja somekuvat</a:t>
            </a:r>
            <a:endParaRPr lang="en-US"/>
          </a:p>
          <a:p>
            <a:pPr marL="342900" indent="-171450">
              <a:spcBef>
                <a:spcPct val="20000"/>
              </a:spcBef>
              <a:spcAft>
                <a:spcPct val="0"/>
              </a:spcAft>
              <a:buFont typeface="Arial,Sans-Serif"/>
              <a:buChar char="•"/>
            </a:pPr>
            <a:r>
              <a:rPr lang="fi-FI"/>
              <a:t>Värimaailma seuran (Comets) mukaan</a:t>
            </a:r>
          </a:p>
          <a:p>
            <a:pPr marL="342900" indent="-171450">
              <a:spcBef>
                <a:spcPct val="20000"/>
              </a:spcBef>
              <a:spcAft>
                <a:spcPct val="0"/>
              </a:spcAft>
              <a:buFont typeface="Arial,Sans-Serif"/>
              <a:buChar char="•"/>
            </a:pPr>
            <a:r>
              <a:rPr lang="fi-FI"/>
              <a:t>Kuvamateriaali itse otetuista kuvista aiemmista kisoista</a:t>
            </a:r>
            <a:endParaRPr lang="en-US"/>
          </a:p>
          <a:p>
            <a:pPr lvl="1" indent="-171450">
              <a:spcBef>
                <a:spcPct val="20000"/>
              </a:spcBef>
              <a:spcAft>
                <a:spcPct val="0"/>
              </a:spcAft>
              <a:buFont typeface="Arial,Sans-Serif"/>
              <a:buChar char="•"/>
            </a:pPr>
            <a:r>
              <a:rPr lang="fi-FI"/>
              <a:t>Pääkuvassa tunnistettavat henkilöt (Suomen kaksi kärkiparia)</a:t>
            </a:r>
          </a:p>
          <a:p>
            <a:pPr lvl="1" indent="-171450">
              <a:spcBef>
                <a:spcPct val="20000"/>
              </a:spcBef>
              <a:spcAft>
                <a:spcPct val="0"/>
              </a:spcAft>
              <a:buFont typeface="Arial,Sans-Serif"/>
              <a:buChar char="•"/>
            </a:pPr>
            <a:r>
              <a:rPr lang="fi-FI"/>
              <a:t>Muissa kuvissa ei-tunnistettavissa olevia henkilöitä</a:t>
            </a:r>
          </a:p>
          <a:p>
            <a:pPr lvl="1" indent="-171450">
              <a:spcBef>
                <a:spcPct val="20000"/>
              </a:spcBef>
              <a:spcAft>
                <a:spcPct val="0"/>
              </a:spcAft>
              <a:buFont typeface="Arial,Sans-Serif"/>
              <a:buChar char="•"/>
            </a:pPr>
            <a:endParaRPr lang="fi-FI" dirty="0">
              <a:cs typeface="Calibri"/>
            </a:endParaRPr>
          </a:p>
          <a:p>
            <a:pPr lvl="1" indent="-171450">
              <a:spcBef>
                <a:spcPct val="20000"/>
              </a:spcBef>
              <a:spcAft>
                <a:spcPct val="0"/>
              </a:spcAft>
              <a:buFont typeface="Arial,Sans-Serif"/>
              <a:buChar char="•"/>
            </a:pPr>
            <a:r>
              <a:rPr lang="fi-FI">
                <a:cs typeface="Calibri"/>
              </a:rPr>
              <a:t>PALAA TAKAISIN EDELLISEEN DIAAN!!</a:t>
            </a:r>
            <a:endParaRPr lang="fi-FI" dirty="0">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119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spcBef>
                <a:spcPct val="20000"/>
              </a:spcBef>
              <a:spcAft>
                <a:spcPct val="0"/>
              </a:spcAft>
              <a:buFont typeface="Arial"/>
              <a:buChar char="•"/>
            </a:pPr>
            <a:r>
              <a:rPr lang="fi-FI"/>
              <a:t>Ennakkomarkkinointi: mitä infoa julkaistaan ja milloin + ajastetut julkaisut</a:t>
            </a:r>
            <a:endParaRPr lang="fi-FI" dirty="0"/>
          </a:p>
          <a:p>
            <a:pPr marL="171450" indent="-171450">
              <a:spcBef>
                <a:spcPct val="20000"/>
              </a:spcBef>
              <a:spcAft>
                <a:spcPct val="0"/>
              </a:spcAft>
              <a:buFont typeface="Arial"/>
              <a:buChar char="•"/>
            </a:pPr>
            <a:r>
              <a:rPr lang="fi-FI">
                <a:cs typeface="Calibri" panose="020F0502020204030204"/>
              </a:rPr>
              <a:t>=ennakkomarkkinointi=infojen tiputtelu someen</a:t>
            </a:r>
            <a:endParaRPr lang="fi-FI" dirty="0">
              <a:cs typeface="Calibri" panose="020F0502020204030204"/>
            </a:endParaRPr>
          </a:p>
          <a:p>
            <a:pPr marL="171450" indent="-171450">
              <a:spcBef>
                <a:spcPct val="20000"/>
              </a:spcBef>
              <a:spcAft>
                <a:spcPct val="0"/>
              </a:spcAft>
              <a:buFont typeface="Arial"/>
              <a:buChar char="•"/>
            </a:pPr>
            <a:endParaRPr lang="fi-FI" dirty="0"/>
          </a:p>
          <a:p>
            <a:pPr marL="171450" indent="-171450">
              <a:spcBef>
                <a:spcPct val="20000"/>
              </a:spcBef>
              <a:spcAft>
                <a:spcPct val="0"/>
              </a:spcAft>
              <a:buFont typeface="Arial"/>
              <a:buChar char="•"/>
            </a:pPr>
            <a:r>
              <a:rPr lang="fi-FI"/>
              <a:t>Vain FB ja Insta</a:t>
            </a:r>
            <a:endParaRPr lang="en-US">
              <a:cs typeface="Calibri"/>
            </a:endParaRPr>
          </a:p>
          <a:p>
            <a:pPr marL="342900" lvl="1" indent="-171450">
              <a:spcBef>
                <a:spcPct val="20000"/>
              </a:spcBef>
              <a:spcAft>
                <a:spcPct val="0"/>
              </a:spcAft>
              <a:buFont typeface="Arial"/>
              <a:buChar char="•"/>
            </a:pPr>
            <a:r>
              <a:rPr lang="fi-FI"/>
              <a:t>Cometsin oma FB</a:t>
            </a:r>
            <a:endParaRPr lang="en-US"/>
          </a:p>
          <a:p>
            <a:pPr marL="342900" lvl="1" indent="-171450">
              <a:spcBef>
                <a:spcPct val="20000"/>
              </a:spcBef>
              <a:spcAft>
                <a:spcPct val="0"/>
              </a:spcAft>
              <a:buFont typeface="Arial"/>
              <a:buChar char="•"/>
            </a:pPr>
            <a:r>
              <a:rPr lang="fi-FI"/>
              <a:t>FB-event</a:t>
            </a:r>
            <a:endParaRPr lang="en-US"/>
          </a:p>
          <a:p>
            <a:pPr marL="342900" lvl="1" indent="-171450">
              <a:spcBef>
                <a:spcPct val="20000"/>
              </a:spcBef>
              <a:spcAft>
                <a:spcPct val="0"/>
              </a:spcAft>
              <a:buFont typeface="Arial"/>
              <a:buChar char="•"/>
            </a:pPr>
            <a:r>
              <a:rPr lang="fi-FI"/>
              <a:t>Cometsin Insta</a:t>
            </a:r>
            <a:endParaRPr lang="en-US"/>
          </a:p>
          <a:p>
            <a:pPr marL="342900" lvl="1" indent="-171450">
              <a:spcBef>
                <a:spcPct val="20000"/>
              </a:spcBef>
              <a:spcAft>
                <a:spcPct val="0"/>
              </a:spcAft>
              <a:buFont typeface="Arial"/>
              <a:buChar char="•"/>
            </a:pPr>
            <a:r>
              <a:rPr lang="fi-FI"/>
              <a:t>STUL:n kanavat</a:t>
            </a:r>
            <a:endParaRPr lang="en-US">
              <a:cs typeface="Calibri"/>
            </a:endParaRPr>
          </a:p>
          <a:p>
            <a:pPr marL="342900" lvl="1" indent="-171450">
              <a:spcBef>
                <a:spcPct val="20000"/>
              </a:spcBef>
              <a:spcAft>
                <a:spcPct val="0"/>
              </a:spcAft>
              <a:buFont typeface="Arial"/>
              <a:buChar char="•"/>
            </a:pPr>
            <a:r>
              <a:rPr lang="fi-FI">
                <a:cs typeface="Calibri"/>
              </a:rPr>
              <a:t>Nettisivu</a:t>
            </a:r>
            <a:endParaRPr lang="fi-FI" dirty="0">
              <a:cs typeface="Calibri"/>
            </a:endParaRPr>
          </a:p>
          <a:p>
            <a:pPr marL="171450" indent="-171450">
              <a:spcBef>
                <a:spcPct val="20000"/>
              </a:spcBef>
              <a:spcAft>
                <a:spcPct val="0"/>
              </a:spcAft>
              <a:buFont typeface="Arial"/>
              <a:buChar char="•"/>
            </a:pPr>
            <a:endParaRPr lang="fi-FI" dirty="0"/>
          </a:p>
          <a:p>
            <a:pPr marL="171450" indent="-171450">
              <a:spcBef>
                <a:spcPct val="20000"/>
              </a:spcBef>
              <a:spcAft>
                <a:spcPct val="0"/>
              </a:spcAft>
              <a:buFont typeface="Arial"/>
              <a:buChar char="•"/>
            </a:pPr>
            <a:r>
              <a:rPr lang="fi-FI"/>
              <a:t>Tapahtumissa missä Comets mukana, kuten ACS2019 (flyerit)</a:t>
            </a:r>
          </a:p>
          <a:p>
            <a:pPr>
              <a:spcBef>
                <a:spcPct val="20000"/>
              </a:spcBef>
              <a:spcAft>
                <a:spcPct val="0"/>
              </a:spcAft>
            </a:pPr>
            <a:endParaRPr lang="fi-FI" dirty="0">
              <a:cs typeface="Calibri" panose="020F0502020204030204"/>
            </a:endParaRPr>
          </a:p>
          <a:p>
            <a:pPr marL="171450" indent="-171450">
              <a:spcBef>
                <a:spcPct val="20000"/>
              </a:spcBef>
              <a:spcAft>
                <a:spcPct val="0"/>
              </a:spcAft>
              <a:buFont typeface="Arial"/>
              <a:buChar char="•"/>
            </a:pPr>
            <a:r>
              <a:rPr lang="fi-FI"/>
              <a:t>Kisainfojen tiputtelua tasaiseen tahtiin FB-eventtiin, sitä mukaa kun infoa tuli + muutama suunniteltu "ajoitettu" julkaisu</a:t>
            </a:r>
          </a:p>
          <a:p>
            <a:pPr marL="171450" indent="-171450">
              <a:spcBef>
                <a:spcPct val="20000"/>
              </a:spcBef>
              <a:spcAft>
                <a:spcPct val="0"/>
              </a:spcAft>
              <a:buFont typeface="Arial"/>
              <a:buChar char="•"/>
            </a:pPr>
            <a:r>
              <a:rPr lang="fi-FI"/>
              <a:t>FB-eventissä viestinnän tyyli rento mutta asiallinen, informatiivisten hymiöiden kera</a:t>
            </a:r>
            <a:endParaRPr lang="fi-FI" dirty="0"/>
          </a:p>
          <a:p>
            <a:pPr>
              <a:spcBef>
                <a:spcPct val="20000"/>
              </a:spcBef>
              <a:spcAft>
                <a:spcPct val="0"/>
              </a:spcAft>
            </a:pPr>
            <a:endParaRPr lang="fi-FI" dirty="0">
              <a:cs typeface="Calibri" panose="020F0502020204030204"/>
            </a:endParaRPr>
          </a:p>
          <a:p>
            <a:pPr marL="171450" indent="-171450">
              <a:spcBef>
                <a:spcPct val="20000"/>
              </a:spcBef>
              <a:spcAft>
                <a:spcPct val="0"/>
              </a:spcAft>
              <a:buFont typeface="Arial"/>
              <a:buChar char="•"/>
            </a:pPr>
            <a:r>
              <a:rPr lang="fi-FI"/>
              <a:t>Parhaiten menestyi Ystävänpäivän lippukisa</a:t>
            </a:r>
            <a:endParaRPr lang="en-US"/>
          </a:p>
          <a:p>
            <a:pPr marL="171450" indent="-171450">
              <a:spcBef>
                <a:spcPct val="20000"/>
              </a:spcBef>
              <a:spcAft>
                <a:spcPct val="0"/>
              </a:spcAft>
              <a:buFont typeface="Arial"/>
              <a:buChar char="•"/>
            </a:pPr>
            <a:r>
              <a:rPr lang="fi-FI"/>
              <a:t>Päivityksiä viestintäsuunnitelman mukaan ja ohi</a:t>
            </a:r>
          </a:p>
          <a:p>
            <a:pPr marL="171450" indent="-171450">
              <a:spcBef>
                <a:spcPct val="20000"/>
              </a:spcBef>
              <a:spcAft>
                <a:spcPct val="0"/>
              </a:spcAft>
              <a:buFont typeface="Arial"/>
              <a:buChar char="•"/>
            </a:pPr>
            <a:r>
              <a:rPr lang="fi-FI"/>
              <a:t>14 julkaisua Face-eventissä ennen kisoja (kisainfot + lippukisa)</a:t>
            </a:r>
          </a:p>
          <a:p>
            <a:pPr marL="171450" indent="-171450">
              <a:spcBef>
                <a:spcPct val="20000"/>
              </a:spcBef>
              <a:spcAft>
                <a:spcPct val="0"/>
              </a:spcAft>
              <a:buFont typeface="Arial"/>
              <a:buChar char="•"/>
            </a:pPr>
            <a:r>
              <a:rPr lang="fi-FI">
                <a:cs typeface="Calibri" panose="020F0502020204030204"/>
              </a:rPr>
              <a:t>2 julkaisua Cometsin FB-sivuilla ennen kisoja + 1 maininta ACS</a:t>
            </a:r>
            <a:endParaRPr lang="fi-FI" dirty="0"/>
          </a:p>
          <a:p>
            <a:pPr marL="171450" indent="-171450">
              <a:spcBef>
                <a:spcPct val="20000"/>
              </a:spcBef>
              <a:spcAft>
                <a:spcPct val="0"/>
              </a:spcAft>
              <a:buFont typeface="Arial"/>
              <a:buChar char="•"/>
            </a:pPr>
            <a:r>
              <a:rPr lang="fi-FI"/>
              <a:t>3 Instassa itse kisoista + 2 missä maininta kisoista</a:t>
            </a:r>
            <a:endParaRPr lang="fi-FI">
              <a:cs typeface="Calibri" panose="020F0502020204030204"/>
            </a:endParaRPr>
          </a:p>
          <a:p>
            <a:pPr marL="171450" indent="-171450">
              <a:spcBef>
                <a:spcPct val="20000"/>
              </a:spcBef>
              <a:spcAft>
                <a:spcPct val="0"/>
              </a:spcAft>
              <a:buFont typeface="Arial"/>
              <a:buChar char="•"/>
            </a:pPr>
            <a:endParaRPr lang="fi-FI" dirty="0">
              <a:cs typeface="Calibri"/>
            </a:endParaRPr>
          </a:p>
          <a:p>
            <a:endParaRPr lang="en-US" dirty="0">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384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
              <a:buChar char="•"/>
            </a:pPr>
            <a:r>
              <a:rPr lang="en-US">
                <a:cs typeface="Calibri"/>
              </a:rPr>
              <a:t>Viestintäsuunnitelma: aamusta ennen kisoja, päivästä, finaalien aikaan ja kisojen jälkeen (vilautus seuraavasta diasta)</a:t>
            </a:r>
            <a:endParaRPr lang="en-US" dirty="0">
              <a:cs typeface="Calibri"/>
            </a:endParaRPr>
          </a:p>
          <a:p>
            <a:pPr marL="571500" lvl="1" indent="-285750">
              <a:buFont typeface="Arial"/>
              <a:buChar char="•"/>
            </a:pPr>
            <a:r>
              <a:rPr lang="en-US">
                <a:cs typeface="Calibri"/>
              </a:rPr>
              <a:t>Paljon ideoita, mitä voidaan toteuttaa päivän aikana jos ehditään.</a:t>
            </a:r>
            <a:endParaRPr lang="en-US" dirty="0">
              <a:cs typeface="Calibri"/>
            </a:endParaRPr>
          </a:p>
          <a:p>
            <a:pPr marL="285750" lvl="1"/>
            <a:endParaRPr lang="en-US" dirty="0">
              <a:cs typeface="Calibri"/>
            </a:endParaRPr>
          </a:p>
          <a:p>
            <a:pPr marL="285750" indent="-285750">
              <a:buFont typeface="Arial"/>
              <a:buChar char="•"/>
            </a:pPr>
            <a:r>
              <a:rPr lang="en-US">
                <a:cs typeface="Calibri"/>
              </a:rPr>
              <a:t>3hlö viestintätiimi: </a:t>
            </a:r>
            <a:r>
              <a:rPr lang="en-US"/>
              <a:t>Maiju julkaisut FB&amp;Insta, Emilia Insta stoori, Vuokko haastattelut</a:t>
            </a:r>
            <a:endParaRPr lang="en-US" dirty="0">
              <a:cs typeface="Calibri"/>
            </a:endParaRPr>
          </a:p>
          <a:p>
            <a:pPr marL="285750" indent="-285750">
              <a:buFont typeface="Arial"/>
              <a:buChar char="•"/>
            </a:pPr>
            <a:r>
              <a:rPr lang="en-US">
                <a:cs typeface="Calibri"/>
              </a:rPr>
              <a:t>Välineet: kännykät ja järkkäri, josta pystyi lähettään suoraan kuvia puhelimeen wifin kautta</a:t>
            </a:r>
          </a:p>
          <a:p>
            <a:pPr marL="171450" indent="-171450">
              <a:buFont typeface="Arial,Sans-Serif"/>
              <a:buChar char="•"/>
            </a:pPr>
            <a:r>
              <a:rPr lang="en-US"/>
              <a:t>ei livestreamia, paikattiin stooreilla</a:t>
            </a:r>
            <a:endParaRPr lang="en-US" dirty="0"/>
          </a:p>
          <a:p>
            <a:pPr marL="171450" indent="-171450">
              <a:buFont typeface="Arial,Sans-Serif"/>
              <a:buChar char="•"/>
            </a:pPr>
            <a:r>
              <a:rPr lang="en-US"/>
              <a:t>tapahtumassa erillinen valokuvaaja</a:t>
            </a:r>
            <a:endParaRPr lang="en-US" dirty="0"/>
          </a:p>
          <a:p>
            <a:pPr marL="171450" indent="-171450">
              <a:buFont typeface="Arial,Sans-Serif"/>
              <a:buChar char="•"/>
            </a:pPr>
            <a:r>
              <a:rPr lang="en-US"/>
              <a:t>viestinnän tasapuolisuus</a:t>
            </a:r>
            <a:endParaRPr lang="en-US" dirty="0"/>
          </a:p>
          <a:p>
            <a:pPr marL="628650" lvl="1" indent="-171450">
              <a:buFont typeface="Arial,Sans-Serif"/>
              <a:buChar char="•"/>
            </a:pPr>
            <a:r>
              <a:rPr lang="en-US"/>
              <a:t>Suomen monet parit, eri maat, eri lajit </a:t>
            </a:r>
            <a:endParaRPr lang="en-US">
              <a:cs typeface="+mn-lt"/>
            </a:endParaRPr>
          </a:p>
          <a:p>
            <a:endParaRPr lang="en-US" dirty="0"/>
          </a:p>
          <a:p>
            <a:pPr marL="285750" indent="-285750">
              <a:buFont typeface="Arial"/>
              <a:buChar char="•"/>
            </a:pPr>
            <a:r>
              <a:rPr lang="en-US"/>
              <a:t>Insta: 6 varsinaista päivitystä, 68 stooria + 3 ennakkoon (stooreilla keskimäärin 124-223 katsojaa)</a:t>
            </a:r>
            <a:endParaRPr lang="en-US" dirty="0"/>
          </a:p>
          <a:p>
            <a:pPr marL="285750" indent="-285750">
              <a:buFont typeface="Arial"/>
              <a:buChar char="•"/>
            </a:pPr>
            <a:r>
              <a:rPr lang="en-US">
                <a:cs typeface="Calibri"/>
              </a:rPr>
              <a:t>Cometsin FB: 6 päivitystä kisapäivästä</a:t>
            </a:r>
            <a:endParaRPr lang="en-US" dirty="0"/>
          </a:p>
          <a:p>
            <a:pPr marL="285750" indent="-285750">
              <a:buFont typeface="Arial"/>
              <a:buChar char="•"/>
            </a:pPr>
            <a:r>
              <a:rPr lang="en-US">
                <a:cs typeface="Calibri" panose="020F0502020204030204"/>
              </a:rPr>
              <a:t>FB-event: 8 päivitystä</a:t>
            </a:r>
            <a:endParaRPr lang="en-US" dirty="0">
              <a:cs typeface="Calibri" panose="020F0502020204030204"/>
            </a:endParaRPr>
          </a:p>
          <a:p>
            <a:endParaRPr lang="en-US" dirty="0">
              <a:cs typeface="Calibri" panose="020F0502020204030204"/>
            </a:endParaRPr>
          </a:p>
          <a:p>
            <a:pPr>
              <a:buFont typeface="Arial"/>
            </a:pPr>
            <a:r>
              <a:rPr lang="en-US">
                <a:cs typeface="Calibri"/>
              </a:rPr>
              <a:t>Mitä sisälsi</a:t>
            </a:r>
            <a:endParaRPr lang="en-US" dirty="0">
              <a:cs typeface="Calibri" panose="020F0502020204030204"/>
            </a:endParaRPr>
          </a:p>
          <a:p>
            <a:pPr marL="171450" indent="-171450">
              <a:buFont typeface="Arial"/>
              <a:buChar char="•"/>
            </a:pPr>
            <a:r>
              <a:rPr lang="en-US"/>
              <a:t>kisavetoja, bäkkäritunnelmia, yleisöä, voittajat, kuvia, videoita</a:t>
            </a:r>
          </a:p>
          <a:p>
            <a:pPr marL="171450" indent="-171450">
              <a:buFont typeface="Arial"/>
              <a:buChar char="•"/>
            </a:pPr>
            <a:r>
              <a:rPr lang="en-US"/>
              <a:t>tehtiin erilaisia haastatteluja Faceen: ennakkotunnelmat junioriparilta, kisatunnelmat norjalaisilta, fiinalin jälkeistunnelmat Suomi-parilta, voittotunnelmat ruotsalaisilta (kesto pari minuuttia)</a:t>
            </a:r>
          </a:p>
          <a:p>
            <a:endParaRPr lang="en-US" dirty="0">
              <a:cs typeface="Calibri" panose="020F0502020204030204"/>
            </a:endParaRPr>
          </a:p>
          <a:p>
            <a:pPr marL="171450" indent="-171450">
              <a:buFont typeface="Arial"/>
              <a:buChar char="•"/>
            </a:pPr>
            <a:r>
              <a:rPr lang="en-US">
                <a:cs typeface="Calibri" panose="020F0502020204030204"/>
              </a:rPr>
              <a:t>Lopuksi voittajien julkistus myös somessa</a:t>
            </a:r>
            <a:endParaRPr lang="en-US" dirty="0">
              <a:cs typeface="Calibri" panose="020F0502020204030204"/>
            </a:endParaRPr>
          </a:p>
          <a:p>
            <a:pPr marL="171450" indent="-171450">
              <a:buFont typeface="Arial"/>
              <a:buChar char="•"/>
            </a:pPr>
            <a:r>
              <a:rPr lang="en-US">
                <a:cs typeface="Calibri" panose="020F0502020204030204"/>
              </a:rPr>
              <a:t>FB-eventtiin julkaistiin virallisen kuvaajan kuvat</a:t>
            </a:r>
            <a:endParaRPr lang="en-US" dirty="0">
              <a:cs typeface="Calibri" panose="020F0502020204030204"/>
            </a:endParaRPr>
          </a:p>
          <a:p>
            <a:pPr marL="171450" indent="-171450">
              <a:buFont typeface="Arial"/>
              <a:buChar char="•"/>
            </a:pPr>
            <a:r>
              <a:rPr lang="en-US">
                <a:cs typeface="Calibri" panose="020F0502020204030204"/>
              </a:rPr>
              <a:t>Kisavideoita katsojilta</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pPr marL="171450" indent="-171450">
              <a:buFont typeface="Arial"/>
              <a:buChar char="•"/>
            </a:pPr>
            <a:endParaRPr lang="en-US" dirty="0">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1724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Sans-Serif"/>
              <a:buChar char="•"/>
            </a:pPr>
            <a:r>
              <a:rPr lang="en-US"/>
              <a:t>Viestintäsuunnitelma: aamusta ennen kisoja, päivästä, finaalien aikaan ja kisojen jälkeen</a:t>
            </a:r>
          </a:p>
          <a:p>
            <a:pPr marL="571500" lvl="1" indent="-285750">
              <a:buFont typeface="Arial,Sans-Serif"/>
              <a:buChar char="•"/>
            </a:pPr>
            <a:r>
              <a:rPr lang="en-US"/>
              <a:t>Paljon ideoita, mitä voidaan toteuttaa päivän aikana jos ehditään.</a:t>
            </a:r>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8201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9860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66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30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569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289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776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04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896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a:buChar char="•"/>
            </a:pPr>
            <a:r>
              <a:rPr lang="en-US">
                <a:cs typeface="Calibri"/>
              </a:rPr>
              <a:t>Päätettiin valita yksi esimerkkicase mitä avataan enemmän pala palalta</a:t>
            </a:r>
            <a:endParaRPr lang="fi-FI">
              <a:cs typeface="Calibri"/>
            </a:endParaRPr>
          </a:p>
          <a:p>
            <a:pPr marL="171450" indent="-171450">
              <a:buFont typeface="Arial"/>
              <a:buChar char="•"/>
            </a:pPr>
            <a:r>
              <a:rPr lang="en-US">
                <a:cs typeface="Calibri"/>
              </a:rPr>
              <a:t>Päädyttiin PM-kisoihin, koska tuoreessa muistissa ja melko iso case</a:t>
            </a:r>
            <a:endParaRPr lang="fi-FI">
              <a:cs typeface="Calibri"/>
            </a:endParaRPr>
          </a:p>
          <a:p>
            <a:pPr marL="171450" indent="-171450">
              <a:buFont typeface="Arial"/>
              <a:buChar char="•"/>
            </a:pPr>
            <a:r>
              <a:rPr lang="en-US">
                <a:cs typeface="Calibri"/>
              </a:rPr>
              <a:t>Kisoja järjestämässä 4hlö ydintiimi, Maijun vastuulla viestintä: suunnittelu ja toteutus</a:t>
            </a:r>
            <a:endParaRPr lang="en-US" dirty="0">
              <a:cs typeface="Calibri"/>
            </a:endParaRPr>
          </a:p>
          <a:p>
            <a:pPr lvl="1" indent="-171450">
              <a:buFont typeface="Arial"/>
              <a:buChar char="•"/>
            </a:pPr>
            <a:r>
              <a:rPr lang="en-US">
                <a:cs typeface="Calibri"/>
              </a:rPr>
              <a:t>Viestintäsuunnitelman teko, ennakkoviestintä ja -tiedotus ja kisapäivän viestintä</a:t>
            </a:r>
            <a:endParaRPr lang="en-US" dirty="0">
              <a:cs typeface="Calibri"/>
            </a:endParaRPr>
          </a:p>
          <a:p>
            <a:pPr marL="171450" indent="-171450">
              <a:buFont typeface="Arial"/>
              <a:buChar char="•"/>
            </a:pPr>
            <a:r>
              <a:rPr lang="en-US">
                <a:cs typeface="Calibri"/>
              </a:rPr>
              <a:t>Näiden perusteella prese jaettu kolmeen osaan: (seuraava dia)</a:t>
            </a: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2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spcBef>
                <a:spcPct val="0"/>
              </a:spcBef>
              <a:spcAft>
                <a:spcPct val="0"/>
              </a:spcAft>
              <a:buFont typeface="Arial"/>
              <a:buChar char="•"/>
            </a:pPr>
            <a:r>
              <a:rPr lang="fi-FI"/>
              <a:t>Mitä tehtiin</a:t>
            </a:r>
            <a:endParaRPr lang="en-US"/>
          </a:p>
          <a:p>
            <a:pPr lvl="1" indent="-171450">
              <a:spcBef>
                <a:spcPct val="0"/>
              </a:spcBef>
              <a:spcAft>
                <a:spcPct val="0"/>
              </a:spcAft>
              <a:buFont typeface="Arial"/>
              <a:buChar char="•"/>
            </a:pPr>
            <a:r>
              <a:rPr lang="fi-FI">
                <a:cs typeface="Calibri"/>
              </a:rPr>
              <a:t>Mitä kaikkea otettiin huomioon viestintää suunnitellessa</a:t>
            </a:r>
            <a:endParaRPr lang="fi-FI" dirty="0">
              <a:cs typeface="Calibri"/>
            </a:endParaRPr>
          </a:p>
          <a:p>
            <a:pPr lvl="1" indent="-171450">
              <a:spcBef>
                <a:spcPct val="0"/>
              </a:spcBef>
              <a:spcAft>
                <a:spcPct val="0"/>
              </a:spcAft>
              <a:buFont typeface="Arial"/>
              <a:buChar char="•"/>
            </a:pPr>
            <a:r>
              <a:rPr lang="fi-FI">
                <a:cs typeface="Calibri"/>
              </a:rPr>
              <a:t>mitä suunniteltiin etukäteen</a:t>
            </a:r>
          </a:p>
          <a:p>
            <a:pPr marL="171450" indent="-171450">
              <a:spcBef>
                <a:spcPct val="0"/>
              </a:spcBef>
              <a:spcAft>
                <a:spcPct val="0"/>
              </a:spcAft>
              <a:buFont typeface="Arial"/>
              <a:buChar char="•"/>
            </a:pPr>
            <a:r>
              <a:rPr lang="fi-FI"/>
              <a:t>Ennakkoviestintä</a:t>
            </a:r>
            <a:endParaRPr lang="en-US"/>
          </a:p>
          <a:p>
            <a:pPr lvl="1" indent="-171450">
              <a:spcBef>
                <a:spcPct val="0"/>
              </a:spcBef>
              <a:spcAft>
                <a:spcPct val="0"/>
              </a:spcAft>
              <a:buFont typeface="Arial"/>
              <a:buChar char="•"/>
            </a:pPr>
            <a:r>
              <a:rPr lang="fi-FI">
                <a:cs typeface="Calibri" panose="020F0502020204030204"/>
              </a:rPr>
              <a:t>Mitä kaikkea tehtiin</a:t>
            </a:r>
            <a:endParaRPr lang="fi-FI" dirty="0">
              <a:cs typeface="Calibri" panose="020F0502020204030204"/>
            </a:endParaRPr>
          </a:p>
          <a:p>
            <a:pPr marL="171450" indent="-171450">
              <a:spcBef>
                <a:spcPct val="0"/>
              </a:spcBef>
              <a:spcAft>
                <a:spcPct val="0"/>
              </a:spcAft>
              <a:buFont typeface="Arial"/>
              <a:buChar char="•"/>
            </a:pPr>
            <a:r>
              <a:rPr lang="fi-FI"/>
              <a:t>Kisapäivän viestintä</a:t>
            </a:r>
            <a:endParaRPr lang="en-US">
              <a:cs typeface="Calibri" panose="020F0502020204030204"/>
            </a:endParaRPr>
          </a:p>
          <a:p>
            <a:pPr lvl="1" indent="-171450">
              <a:spcBef>
                <a:spcPct val="0"/>
              </a:spcBef>
              <a:spcAft>
                <a:spcPct val="0"/>
              </a:spcAft>
              <a:buFont typeface="Arial"/>
              <a:buChar char="•"/>
            </a:pPr>
            <a:r>
              <a:rPr lang="fi-FI">
                <a:cs typeface="Calibri"/>
              </a:rPr>
              <a:t>Miten toteutettiin</a:t>
            </a:r>
            <a:endParaRPr lang="fi-FI" dirty="0">
              <a:cs typeface="Calibri"/>
            </a:endParaRPr>
          </a:p>
          <a:p>
            <a:pPr marL="171450" indent="-171450">
              <a:buFont typeface="Arial"/>
              <a:buChar char="•"/>
            </a:pPr>
            <a:endParaRPr lang="en-US" dirty="0">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45085-660E-4BDC-8C36-249BEE49504C}" type="slidenum">
              <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4038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3253563"/>
            <a:ext cx="9144000" cy="1503952"/>
          </a:xfrm>
        </p:spPr>
        <p:txBody>
          <a:bodyPr anchor="b">
            <a:normAutofit/>
          </a:bodyPr>
          <a:lstStyle>
            <a:lvl1pPr algn="ctr">
              <a:defRPr sz="3600"/>
            </a:lvl1pPr>
          </a:lstStyle>
          <a:p>
            <a:r>
              <a:rPr lang="fi-FI"/>
              <a:t>Muokkaa ots. perustyyl. napsautt.</a:t>
            </a:r>
            <a:endParaRPr lang="fi-FI" dirty="0"/>
          </a:p>
        </p:txBody>
      </p:sp>
      <p:sp>
        <p:nvSpPr>
          <p:cNvPr id="3" name="Alaotsikko 2"/>
          <p:cNvSpPr>
            <a:spLocks noGrp="1"/>
          </p:cNvSpPr>
          <p:nvPr>
            <p:ph type="subTitle" idx="1"/>
          </p:nvPr>
        </p:nvSpPr>
        <p:spPr>
          <a:xfrm>
            <a:off x="1524000" y="484959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p:cNvSpPr>
            <a:spLocks noGrp="1"/>
          </p:cNvSpPr>
          <p:nvPr>
            <p:ph type="dt" sz="half" idx="10"/>
          </p:nvPr>
        </p:nvSpPr>
        <p:spPr/>
        <p:txBody>
          <a:bodyPr/>
          <a:lstStyle/>
          <a:p>
            <a:fld id="{A90D25EF-E12E-524F-BB07-F3850956C01F}" type="datetimeFigureOut">
              <a:rPr lang="fi-FI" smtClean="0"/>
              <a:t>15.9.2019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49644FE-A7B3-D644-B537-3EF52424F26B}" type="slidenum">
              <a:rPr lang="fi-FI" smtClean="0"/>
              <a:t>‹#›</a:t>
            </a:fld>
            <a:endParaRPr lang="fi-FI"/>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9736" y="573098"/>
            <a:ext cx="5032528" cy="2212491"/>
          </a:xfrm>
          <a:prstGeom prst="rect">
            <a:avLst/>
          </a:prstGeom>
        </p:spPr>
      </p:pic>
    </p:spTree>
    <p:extLst>
      <p:ext uri="{BB962C8B-B14F-4D97-AF65-F5344CB8AC3E}">
        <p14:creationId xmlns:p14="http://schemas.microsoft.com/office/powerpoint/2010/main" val="2045549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3145367" y="1700213"/>
            <a:ext cx="4123267" cy="452596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7471833" y="1700213"/>
            <a:ext cx="4125384" cy="452596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D27A99CA-A51A-4A0C-B0CC-C1E43EE85C2E}"/>
              </a:ext>
            </a:extLst>
          </p:cNvPr>
          <p:cNvSpPr>
            <a:spLocks noGrp="1" noChangeArrowheads="1"/>
          </p:cNvSpPr>
          <p:nvPr>
            <p:ph type="dt" sz="half" idx="10"/>
          </p:nvPr>
        </p:nvSpPr>
        <p:spPr>
          <a:ln/>
        </p:spPr>
        <p:txBody>
          <a:bodyPr/>
          <a:lstStyle>
            <a:lvl1pPr>
              <a:defRPr/>
            </a:lvl1pPr>
          </a:lstStyle>
          <a:p>
            <a:pPr>
              <a:defRPr/>
            </a:pPr>
            <a:fld id="{F31D24FD-969F-4D40-9816-03D50E30C7D6}" type="datetime4">
              <a:rPr lang="fi-FI" altLang="fi-FI"/>
              <a:pPr>
                <a:defRPr/>
              </a:pPr>
              <a:t>15. syyskuu 2019</a:t>
            </a:fld>
            <a:endParaRPr lang="fi-FI" altLang="fi-FI"/>
          </a:p>
        </p:txBody>
      </p:sp>
      <p:sp>
        <p:nvSpPr>
          <p:cNvPr id="6" name="Rectangle 5">
            <a:extLst>
              <a:ext uri="{FF2B5EF4-FFF2-40B4-BE49-F238E27FC236}">
                <a16:creationId xmlns:a16="http://schemas.microsoft.com/office/drawing/2014/main" id="{B44CB623-AE72-48F9-9361-DD2E7A31DDBD}"/>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3900512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40317" y="365126"/>
            <a:ext cx="10515600" cy="1325563"/>
          </a:xfrm>
        </p:spPr>
        <p:txBody>
          <a:bodyPr/>
          <a:lstStyle/>
          <a:p>
            <a:r>
              <a:rPr lang="fi-FI"/>
              <a:t>Muokkaa ots. perustyyl. napsautt.</a:t>
            </a:r>
          </a:p>
        </p:txBody>
      </p:sp>
      <p:sp>
        <p:nvSpPr>
          <p:cNvPr id="3" name="Tekstin paikkamerkki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40318" y="2505075"/>
            <a:ext cx="5158316"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71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30E2F02F-4AD3-402C-82E7-9BD08A753302}"/>
              </a:ext>
            </a:extLst>
          </p:cNvPr>
          <p:cNvSpPr>
            <a:spLocks noGrp="1" noChangeArrowheads="1"/>
          </p:cNvSpPr>
          <p:nvPr>
            <p:ph type="dt" sz="half" idx="10"/>
          </p:nvPr>
        </p:nvSpPr>
        <p:spPr>
          <a:ln/>
        </p:spPr>
        <p:txBody>
          <a:bodyPr/>
          <a:lstStyle>
            <a:lvl1pPr>
              <a:defRPr/>
            </a:lvl1pPr>
          </a:lstStyle>
          <a:p>
            <a:pPr>
              <a:defRPr/>
            </a:pPr>
            <a:fld id="{63CE47A5-4400-4B26-BD65-BE37BF84003F}" type="datetime4">
              <a:rPr lang="fi-FI" altLang="fi-FI"/>
              <a:pPr>
                <a:defRPr/>
              </a:pPr>
              <a:t>15. syyskuu 2019</a:t>
            </a:fld>
            <a:endParaRPr lang="fi-FI" altLang="fi-FI"/>
          </a:p>
        </p:txBody>
      </p:sp>
      <p:sp>
        <p:nvSpPr>
          <p:cNvPr id="8" name="Rectangle 5">
            <a:extLst>
              <a:ext uri="{FF2B5EF4-FFF2-40B4-BE49-F238E27FC236}">
                <a16:creationId xmlns:a16="http://schemas.microsoft.com/office/drawing/2014/main" id="{ABB52302-11FF-4582-A184-40945882C5E1}"/>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3431822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Rectangle 4">
            <a:extLst>
              <a:ext uri="{FF2B5EF4-FFF2-40B4-BE49-F238E27FC236}">
                <a16:creationId xmlns:a16="http://schemas.microsoft.com/office/drawing/2014/main" id="{5A7B3961-103D-4043-97B5-62859B75E4A0}"/>
              </a:ext>
            </a:extLst>
          </p:cNvPr>
          <p:cNvSpPr>
            <a:spLocks noGrp="1" noChangeArrowheads="1"/>
          </p:cNvSpPr>
          <p:nvPr>
            <p:ph type="dt" sz="half" idx="10"/>
          </p:nvPr>
        </p:nvSpPr>
        <p:spPr>
          <a:ln/>
        </p:spPr>
        <p:txBody>
          <a:bodyPr/>
          <a:lstStyle>
            <a:lvl1pPr>
              <a:defRPr/>
            </a:lvl1pPr>
          </a:lstStyle>
          <a:p>
            <a:pPr>
              <a:defRPr/>
            </a:pPr>
            <a:fld id="{E39D273D-D480-4DCB-97EC-9807EB81CF1F}" type="datetime4">
              <a:rPr lang="fi-FI" altLang="fi-FI"/>
              <a:pPr>
                <a:defRPr/>
              </a:pPr>
              <a:t>15. syyskuu 2019</a:t>
            </a:fld>
            <a:endParaRPr lang="fi-FI" altLang="fi-FI"/>
          </a:p>
        </p:txBody>
      </p:sp>
      <p:sp>
        <p:nvSpPr>
          <p:cNvPr id="4" name="Rectangle 5">
            <a:extLst>
              <a:ext uri="{FF2B5EF4-FFF2-40B4-BE49-F238E27FC236}">
                <a16:creationId xmlns:a16="http://schemas.microsoft.com/office/drawing/2014/main" id="{3117BED4-FE80-4D3D-89CA-2BEE0E6E9F0B}"/>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225055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485CEA-6935-4AB0-BFF2-081CE7489178}"/>
              </a:ext>
            </a:extLst>
          </p:cNvPr>
          <p:cNvSpPr>
            <a:spLocks noGrp="1" noChangeArrowheads="1"/>
          </p:cNvSpPr>
          <p:nvPr>
            <p:ph type="dt" sz="half" idx="10"/>
          </p:nvPr>
        </p:nvSpPr>
        <p:spPr>
          <a:ln/>
        </p:spPr>
        <p:txBody>
          <a:bodyPr/>
          <a:lstStyle>
            <a:lvl1pPr>
              <a:defRPr/>
            </a:lvl1pPr>
          </a:lstStyle>
          <a:p>
            <a:pPr>
              <a:defRPr/>
            </a:pPr>
            <a:fld id="{1CD9AC2D-0E5E-412A-8B5A-5ADFE68A4129}" type="datetime4">
              <a:rPr lang="fi-FI" altLang="fi-FI"/>
              <a:pPr>
                <a:defRPr/>
              </a:pPr>
              <a:t>15. syyskuu 2019</a:t>
            </a:fld>
            <a:endParaRPr lang="fi-FI" altLang="fi-FI"/>
          </a:p>
        </p:txBody>
      </p:sp>
      <p:sp>
        <p:nvSpPr>
          <p:cNvPr id="3" name="Rectangle 5">
            <a:extLst>
              <a:ext uri="{FF2B5EF4-FFF2-40B4-BE49-F238E27FC236}">
                <a16:creationId xmlns:a16="http://schemas.microsoft.com/office/drawing/2014/main" id="{51BA96FA-75E9-49D4-8E13-1A02D1DE97E3}"/>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227490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40318" y="457200"/>
            <a:ext cx="3932767" cy="1600200"/>
          </a:xfrm>
        </p:spPr>
        <p:txBody>
          <a:bodyPr anchor="b"/>
          <a:lstStyle>
            <a:lvl1pPr>
              <a:defRPr sz="3200"/>
            </a:lvl1pPr>
          </a:lstStyle>
          <a:p>
            <a:r>
              <a:rPr lang="fi-FI"/>
              <a:t>Muokkaa ots. perustyyl. napsautt.</a:t>
            </a:r>
          </a:p>
        </p:txBody>
      </p:sp>
      <p:sp>
        <p:nvSpPr>
          <p:cNvPr id="3" name="Sisällön paikkamerkki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Rectangle 4">
            <a:extLst>
              <a:ext uri="{FF2B5EF4-FFF2-40B4-BE49-F238E27FC236}">
                <a16:creationId xmlns:a16="http://schemas.microsoft.com/office/drawing/2014/main" id="{3EA4404B-6887-43C7-8D12-4AFB30622E2D}"/>
              </a:ext>
            </a:extLst>
          </p:cNvPr>
          <p:cNvSpPr>
            <a:spLocks noGrp="1" noChangeArrowheads="1"/>
          </p:cNvSpPr>
          <p:nvPr>
            <p:ph type="dt" sz="half" idx="10"/>
          </p:nvPr>
        </p:nvSpPr>
        <p:spPr>
          <a:ln/>
        </p:spPr>
        <p:txBody>
          <a:bodyPr/>
          <a:lstStyle>
            <a:lvl1pPr>
              <a:defRPr/>
            </a:lvl1pPr>
          </a:lstStyle>
          <a:p>
            <a:pPr>
              <a:defRPr/>
            </a:pPr>
            <a:fld id="{44D01E90-0B20-4EAB-90DB-B18DE2E38B81}" type="datetime4">
              <a:rPr lang="fi-FI" altLang="fi-FI"/>
              <a:pPr>
                <a:defRPr/>
              </a:pPr>
              <a:t>15. syyskuu 2019</a:t>
            </a:fld>
            <a:endParaRPr lang="fi-FI" altLang="fi-FI"/>
          </a:p>
        </p:txBody>
      </p:sp>
      <p:sp>
        <p:nvSpPr>
          <p:cNvPr id="6" name="Rectangle 5">
            <a:extLst>
              <a:ext uri="{FF2B5EF4-FFF2-40B4-BE49-F238E27FC236}">
                <a16:creationId xmlns:a16="http://schemas.microsoft.com/office/drawing/2014/main" id="{81A5B0F3-D79E-4652-8E92-5B774CC87010}"/>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2818328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40318" y="457200"/>
            <a:ext cx="3932767" cy="1600200"/>
          </a:xfrm>
        </p:spPr>
        <p:txBody>
          <a:bodyPr anchor="b"/>
          <a:lstStyle>
            <a:lvl1pPr>
              <a:defRPr sz="3200"/>
            </a:lvl1pPr>
          </a:lstStyle>
          <a:p>
            <a:r>
              <a:rPr lang="fi-FI"/>
              <a:t>Muokkaa ots. perustyyl. napsautt.</a:t>
            </a:r>
          </a:p>
        </p:txBody>
      </p:sp>
      <p:sp>
        <p:nvSpPr>
          <p:cNvPr id="3" name="Kuvan paikkamerkki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kstin paikkamerkki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Rectangle 4">
            <a:extLst>
              <a:ext uri="{FF2B5EF4-FFF2-40B4-BE49-F238E27FC236}">
                <a16:creationId xmlns:a16="http://schemas.microsoft.com/office/drawing/2014/main" id="{BB2F44BB-971C-4BB0-B803-01A6B0CDC32D}"/>
              </a:ext>
            </a:extLst>
          </p:cNvPr>
          <p:cNvSpPr>
            <a:spLocks noGrp="1" noChangeArrowheads="1"/>
          </p:cNvSpPr>
          <p:nvPr>
            <p:ph type="dt" sz="half" idx="10"/>
          </p:nvPr>
        </p:nvSpPr>
        <p:spPr>
          <a:ln/>
        </p:spPr>
        <p:txBody>
          <a:bodyPr/>
          <a:lstStyle>
            <a:lvl1pPr>
              <a:defRPr/>
            </a:lvl1pPr>
          </a:lstStyle>
          <a:p>
            <a:pPr>
              <a:defRPr/>
            </a:pPr>
            <a:fld id="{B318D5F9-4561-424E-BAE2-D00303B29128}" type="datetime4">
              <a:rPr lang="fi-FI" altLang="fi-FI"/>
              <a:pPr>
                <a:defRPr/>
              </a:pPr>
              <a:t>15. syyskuu 2019</a:t>
            </a:fld>
            <a:endParaRPr lang="fi-FI" altLang="fi-FI"/>
          </a:p>
        </p:txBody>
      </p:sp>
      <p:sp>
        <p:nvSpPr>
          <p:cNvPr id="6" name="Rectangle 5">
            <a:extLst>
              <a:ext uri="{FF2B5EF4-FFF2-40B4-BE49-F238E27FC236}">
                <a16:creationId xmlns:a16="http://schemas.microsoft.com/office/drawing/2014/main" id="{60847BE9-0940-4897-A0B7-C10C5C849A5E}"/>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162584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B3ED948D-0C32-4257-AC0E-ADBCBAB23164}"/>
              </a:ext>
            </a:extLst>
          </p:cNvPr>
          <p:cNvSpPr>
            <a:spLocks noGrp="1" noChangeArrowheads="1"/>
          </p:cNvSpPr>
          <p:nvPr>
            <p:ph type="dt" sz="half" idx="10"/>
          </p:nvPr>
        </p:nvSpPr>
        <p:spPr>
          <a:ln/>
        </p:spPr>
        <p:txBody>
          <a:bodyPr/>
          <a:lstStyle>
            <a:lvl1pPr>
              <a:defRPr/>
            </a:lvl1pPr>
          </a:lstStyle>
          <a:p>
            <a:pPr>
              <a:defRPr/>
            </a:pPr>
            <a:fld id="{C2E2CE03-911D-43AE-9E4C-2171946ADE06}" type="datetime4">
              <a:rPr lang="fi-FI" altLang="fi-FI"/>
              <a:pPr>
                <a:defRPr/>
              </a:pPr>
              <a:t>15. syyskuu 2019</a:t>
            </a:fld>
            <a:endParaRPr lang="fi-FI" altLang="fi-FI"/>
          </a:p>
        </p:txBody>
      </p:sp>
      <p:sp>
        <p:nvSpPr>
          <p:cNvPr id="5" name="Rectangle 5">
            <a:extLst>
              <a:ext uri="{FF2B5EF4-FFF2-40B4-BE49-F238E27FC236}">
                <a16:creationId xmlns:a16="http://schemas.microsoft.com/office/drawing/2014/main" id="{B88734FB-A7CA-4942-856C-6560D86841A5}"/>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3018324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9484785" y="274639"/>
            <a:ext cx="2112433" cy="5951537"/>
          </a:xfrm>
        </p:spPr>
        <p:txBody>
          <a:bodyPr vert="eaVert"/>
          <a:lstStyle/>
          <a:p>
            <a:r>
              <a:rPr lang="fi-FI"/>
              <a:t>Muokkaa ots. perustyyl. napsautt.</a:t>
            </a:r>
          </a:p>
        </p:txBody>
      </p:sp>
      <p:sp>
        <p:nvSpPr>
          <p:cNvPr id="3" name="Pystysuoran tekstin paikkamerkki 2"/>
          <p:cNvSpPr>
            <a:spLocks noGrp="1"/>
          </p:cNvSpPr>
          <p:nvPr>
            <p:ph type="body" orient="vert" idx="1"/>
          </p:nvPr>
        </p:nvSpPr>
        <p:spPr>
          <a:xfrm>
            <a:off x="3145367" y="274639"/>
            <a:ext cx="6136217" cy="595153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0B2EE3F0-D530-4456-B812-2D0961E61F93}"/>
              </a:ext>
            </a:extLst>
          </p:cNvPr>
          <p:cNvSpPr>
            <a:spLocks noGrp="1" noChangeArrowheads="1"/>
          </p:cNvSpPr>
          <p:nvPr>
            <p:ph type="dt" sz="half" idx="10"/>
          </p:nvPr>
        </p:nvSpPr>
        <p:spPr>
          <a:ln/>
        </p:spPr>
        <p:txBody>
          <a:bodyPr/>
          <a:lstStyle>
            <a:lvl1pPr>
              <a:defRPr/>
            </a:lvl1pPr>
          </a:lstStyle>
          <a:p>
            <a:pPr>
              <a:defRPr/>
            </a:pPr>
            <a:fld id="{7B21BBC2-024C-4722-A87F-BCD8E0A4A896}" type="datetime4">
              <a:rPr lang="fi-FI" altLang="fi-FI"/>
              <a:pPr>
                <a:defRPr/>
              </a:pPr>
              <a:t>15. syyskuu 2019</a:t>
            </a:fld>
            <a:endParaRPr lang="fi-FI" altLang="fi-FI"/>
          </a:p>
        </p:txBody>
      </p:sp>
      <p:sp>
        <p:nvSpPr>
          <p:cNvPr id="5" name="Rectangle 5">
            <a:extLst>
              <a:ext uri="{FF2B5EF4-FFF2-40B4-BE49-F238E27FC236}">
                <a16:creationId xmlns:a16="http://schemas.microsoft.com/office/drawing/2014/main" id="{773C36DB-8E8E-4602-933C-885179F6564D}"/>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383551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A90D25EF-E12E-524F-BB07-F3850956C01F}" type="datetimeFigureOut">
              <a:rPr lang="fi-FI" smtClean="0"/>
              <a:t>15.9.2019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49644FE-A7B3-D644-B537-3EF52424F26B}" type="slidenum">
              <a:rPr lang="fi-FI" smtClean="0"/>
              <a:t>‹#›</a:t>
            </a:fld>
            <a:endParaRPr lang="fi-FI"/>
          </a:p>
        </p:txBody>
      </p:sp>
    </p:spTree>
    <p:extLst>
      <p:ext uri="{BB962C8B-B14F-4D97-AF65-F5344CB8AC3E}">
        <p14:creationId xmlns:p14="http://schemas.microsoft.com/office/powerpoint/2010/main" val="49119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A90D25EF-E12E-524F-BB07-F3850956C01F}" type="datetimeFigureOut">
              <a:rPr lang="fi-FI" smtClean="0"/>
              <a:t>15.9.2019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49644FE-A7B3-D644-B537-3EF52424F26B}" type="slidenum">
              <a:rPr lang="fi-FI" smtClean="0"/>
              <a:t>‹#›</a:t>
            </a:fld>
            <a:endParaRPr lang="fi-FI"/>
          </a:p>
        </p:txBody>
      </p:sp>
    </p:spTree>
    <p:extLst>
      <p:ext uri="{BB962C8B-B14F-4D97-AF65-F5344CB8AC3E}">
        <p14:creationId xmlns:p14="http://schemas.microsoft.com/office/powerpoint/2010/main" val="59672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p:txBody>
          <a:bodyPr/>
          <a:lstStyle/>
          <a:p>
            <a:fld id="{A90D25EF-E12E-524F-BB07-F3850956C01F}" type="datetimeFigureOut">
              <a:rPr lang="fi-FI" smtClean="0"/>
              <a:t>15.9.2019</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49644FE-A7B3-D644-B537-3EF52424F26B}" type="slidenum">
              <a:rPr lang="fi-FI" smtClean="0"/>
              <a:t>‹#›</a:t>
            </a:fld>
            <a:endParaRPr lang="fi-FI"/>
          </a:p>
        </p:txBody>
      </p:sp>
    </p:spTree>
    <p:extLst>
      <p:ext uri="{BB962C8B-B14F-4D97-AF65-F5344CB8AC3E}">
        <p14:creationId xmlns:p14="http://schemas.microsoft.com/office/powerpoint/2010/main" val="147631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90D25EF-E12E-524F-BB07-F3850956C01F}" type="datetimeFigureOut">
              <a:rPr lang="fi-FI" smtClean="0"/>
              <a:t>15.9.2019</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49644FE-A7B3-D644-B537-3EF52424F26B}" type="slidenum">
              <a:rPr lang="fi-FI" smtClean="0"/>
              <a:t>‹#›</a:t>
            </a:fld>
            <a:endParaRPr lang="fi-FI"/>
          </a:p>
        </p:txBody>
      </p:sp>
    </p:spTree>
    <p:extLst>
      <p:ext uri="{BB962C8B-B14F-4D97-AF65-F5344CB8AC3E}">
        <p14:creationId xmlns:p14="http://schemas.microsoft.com/office/powerpoint/2010/main" val="41695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A90D25EF-E12E-524F-BB07-F3850956C01F}" type="datetimeFigureOut">
              <a:rPr lang="fi-FI" smtClean="0"/>
              <a:t>15.9.2019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49644FE-A7B3-D644-B537-3EF52424F26B}" type="slidenum">
              <a:rPr lang="fi-FI" smtClean="0"/>
              <a:t>‹#›</a:t>
            </a:fld>
            <a:endParaRPr lang="fi-FI"/>
          </a:p>
        </p:txBody>
      </p:sp>
    </p:spTree>
    <p:extLst>
      <p:ext uri="{BB962C8B-B14F-4D97-AF65-F5344CB8AC3E}">
        <p14:creationId xmlns:p14="http://schemas.microsoft.com/office/powerpoint/2010/main" val="180749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Rectangle 4">
            <a:extLst>
              <a:ext uri="{FF2B5EF4-FFF2-40B4-BE49-F238E27FC236}">
                <a16:creationId xmlns:a16="http://schemas.microsoft.com/office/drawing/2014/main" id="{7D8254AE-6E0D-4A30-84B8-7ABFB8212C86}"/>
              </a:ext>
            </a:extLst>
          </p:cNvPr>
          <p:cNvSpPr>
            <a:spLocks noGrp="1" noChangeArrowheads="1"/>
          </p:cNvSpPr>
          <p:nvPr>
            <p:ph type="dt" sz="half" idx="10"/>
          </p:nvPr>
        </p:nvSpPr>
        <p:spPr>
          <a:ln/>
        </p:spPr>
        <p:txBody>
          <a:bodyPr/>
          <a:lstStyle>
            <a:lvl1pPr>
              <a:defRPr/>
            </a:lvl1pPr>
          </a:lstStyle>
          <a:p>
            <a:pPr>
              <a:defRPr/>
            </a:pPr>
            <a:fld id="{3C58B479-38F2-4FF1-8554-8FA32193C849}" type="datetime4">
              <a:rPr lang="fi-FI" altLang="fi-FI"/>
              <a:pPr>
                <a:defRPr/>
              </a:pPr>
              <a:t>15. syyskuu 2019</a:t>
            </a:fld>
            <a:endParaRPr lang="fi-FI" altLang="fi-FI"/>
          </a:p>
        </p:txBody>
      </p:sp>
      <p:sp>
        <p:nvSpPr>
          <p:cNvPr id="5" name="Rectangle 5">
            <a:extLst>
              <a:ext uri="{FF2B5EF4-FFF2-40B4-BE49-F238E27FC236}">
                <a16:creationId xmlns:a16="http://schemas.microsoft.com/office/drawing/2014/main" id="{F9DF3663-BE67-441B-BBF9-46583B49B1A2}"/>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115329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F7E88656-8CA0-467F-AD3E-A772CE607260}"/>
              </a:ext>
            </a:extLst>
          </p:cNvPr>
          <p:cNvSpPr>
            <a:spLocks noGrp="1" noChangeArrowheads="1"/>
          </p:cNvSpPr>
          <p:nvPr>
            <p:ph type="dt" sz="half" idx="10"/>
          </p:nvPr>
        </p:nvSpPr>
        <p:spPr>
          <a:ln/>
        </p:spPr>
        <p:txBody>
          <a:bodyPr/>
          <a:lstStyle>
            <a:lvl1pPr>
              <a:defRPr/>
            </a:lvl1pPr>
          </a:lstStyle>
          <a:p>
            <a:pPr>
              <a:defRPr/>
            </a:pPr>
            <a:fld id="{957AB315-8EEE-4883-9DDC-D1ABABF68971}" type="datetime4">
              <a:rPr lang="fi-FI" altLang="fi-FI"/>
              <a:pPr>
                <a:defRPr/>
              </a:pPr>
              <a:t>15. syyskuu 2019</a:t>
            </a:fld>
            <a:endParaRPr lang="fi-FI" altLang="fi-FI"/>
          </a:p>
        </p:txBody>
      </p:sp>
      <p:sp>
        <p:nvSpPr>
          <p:cNvPr id="5" name="Rectangle 5">
            <a:extLst>
              <a:ext uri="{FF2B5EF4-FFF2-40B4-BE49-F238E27FC236}">
                <a16:creationId xmlns:a16="http://schemas.microsoft.com/office/drawing/2014/main" id="{CB1EC0F3-643B-4A21-A699-BA528AA3D965}"/>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120556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1" y="1709739"/>
            <a:ext cx="10515600" cy="2852737"/>
          </a:xfrm>
        </p:spPr>
        <p:txBody>
          <a:bodyPr anchor="b"/>
          <a:lstStyle>
            <a:lvl1pPr>
              <a:defRPr sz="6000"/>
            </a:lvl1pPr>
          </a:lstStyle>
          <a:p>
            <a:r>
              <a:rPr lang="fi-FI"/>
              <a:t>Muokkaa ots. perustyyl. napsautt.</a:t>
            </a:r>
          </a:p>
        </p:txBody>
      </p:sp>
      <p:sp>
        <p:nvSpPr>
          <p:cNvPr id="3" name="Tekstin paikkamerkki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i-FI"/>
              <a:t>Muokkaa tekstin perustyylejä napsauttamalla</a:t>
            </a:r>
          </a:p>
        </p:txBody>
      </p:sp>
      <p:sp>
        <p:nvSpPr>
          <p:cNvPr id="4" name="Rectangle 4">
            <a:extLst>
              <a:ext uri="{FF2B5EF4-FFF2-40B4-BE49-F238E27FC236}">
                <a16:creationId xmlns:a16="http://schemas.microsoft.com/office/drawing/2014/main" id="{3FC5155A-11B0-419D-A32A-3A78EF564106}"/>
              </a:ext>
            </a:extLst>
          </p:cNvPr>
          <p:cNvSpPr>
            <a:spLocks noGrp="1" noChangeArrowheads="1"/>
          </p:cNvSpPr>
          <p:nvPr>
            <p:ph type="dt" sz="half" idx="10"/>
          </p:nvPr>
        </p:nvSpPr>
        <p:spPr>
          <a:ln/>
        </p:spPr>
        <p:txBody>
          <a:bodyPr/>
          <a:lstStyle>
            <a:lvl1pPr>
              <a:defRPr/>
            </a:lvl1pPr>
          </a:lstStyle>
          <a:p>
            <a:pPr>
              <a:defRPr/>
            </a:pPr>
            <a:fld id="{231DBF47-3928-4995-A6E1-CF792F6320F2}" type="datetime4">
              <a:rPr lang="fi-FI" altLang="fi-FI"/>
              <a:pPr>
                <a:defRPr/>
              </a:pPr>
              <a:t>15. syyskuu 2019</a:t>
            </a:fld>
            <a:endParaRPr lang="fi-FI" altLang="fi-FI"/>
          </a:p>
        </p:txBody>
      </p:sp>
      <p:sp>
        <p:nvSpPr>
          <p:cNvPr id="5" name="Rectangle 5">
            <a:extLst>
              <a:ext uri="{FF2B5EF4-FFF2-40B4-BE49-F238E27FC236}">
                <a16:creationId xmlns:a16="http://schemas.microsoft.com/office/drawing/2014/main" id="{EC4E8FE6-7187-48E1-AD09-D2FB641D8342}"/>
              </a:ext>
            </a:extLst>
          </p:cNvPr>
          <p:cNvSpPr>
            <a:spLocks noGrp="1" noChangeArrowheads="1"/>
          </p:cNvSpPr>
          <p:nvPr>
            <p:ph type="ftr" sz="quarter" idx="11"/>
          </p:nvPr>
        </p:nvSpPr>
        <p:spPr>
          <a:ln/>
        </p:spPr>
        <p:txBody>
          <a:bodyPr/>
          <a:lstStyle>
            <a:lvl1pPr>
              <a:defRPr/>
            </a:lvl1pPr>
          </a:lstStyle>
          <a:p>
            <a:pPr>
              <a:defRPr/>
            </a:pPr>
            <a:r>
              <a:rPr lang="fi-FI" altLang="fi-FI"/>
              <a:t>www.comets.fi</a:t>
            </a:r>
          </a:p>
        </p:txBody>
      </p:sp>
    </p:spTree>
    <p:extLst>
      <p:ext uri="{BB962C8B-B14F-4D97-AF65-F5344CB8AC3E}">
        <p14:creationId xmlns:p14="http://schemas.microsoft.com/office/powerpoint/2010/main" val="34887042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uorakulmainen kolmio 8"/>
          <p:cNvSpPr/>
          <p:nvPr userDrawn="1"/>
        </p:nvSpPr>
        <p:spPr>
          <a:xfrm rot="10800000">
            <a:off x="9051850" y="-1"/>
            <a:ext cx="3140149" cy="3693933"/>
          </a:xfrm>
          <a:prstGeom prst="r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b="0" i="0" dirty="0">
              <a:latin typeface="Myriad Pro Normaali" charset="0"/>
            </a:endParaRPr>
          </a:p>
        </p:txBody>
      </p:sp>
      <p:sp>
        <p:nvSpPr>
          <p:cNvPr id="8" name="Suorakulmainen kolmio 7"/>
          <p:cNvSpPr/>
          <p:nvPr userDrawn="1"/>
        </p:nvSpPr>
        <p:spPr>
          <a:xfrm rot="16200000">
            <a:off x="9177598" y="3843599"/>
            <a:ext cx="3588383" cy="2440418"/>
          </a:xfrm>
          <a:prstGeom prst="r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b="0" i="0" dirty="0">
              <a:latin typeface="Myriad Pro Normaali" charset="0"/>
            </a:endParaRPr>
          </a:p>
        </p:txBody>
      </p:sp>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yriad Pro" charset="0"/>
                <a:ea typeface="Myriad Pro" charset="0"/>
                <a:cs typeface="Myriad Pro" charset="0"/>
              </a:defRPr>
            </a:lvl1pPr>
          </a:lstStyle>
          <a:p>
            <a:fld id="{A90D25EF-E12E-524F-BB07-F3850956C01F}" type="datetimeFigureOut">
              <a:rPr lang="fi-FI" smtClean="0"/>
              <a:pPr/>
              <a:t>15.9.2019</a:t>
            </a:fld>
            <a:endParaRPr lang="fi-FI" dirty="0"/>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yriad Pro" charset="0"/>
                <a:ea typeface="Myriad Pro" charset="0"/>
                <a:cs typeface="Myriad Pro" charset="0"/>
              </a:defRPr>
            </a:lvl1pPr>
          </a:lstStyle>
          <a:p>
            <a:endParaRPr lang="fi-FI" dirty="0"/>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yriad Pro" charset="0"/>
                <a:ea typeface="Myriad Pro" charset="0"/>
                <a:cs typeface="Myriad Pro" charset="0"/>
              </a:defRPr>
            </a:lvl1pPr>
          </a:lstStyle>
          <a:p>
            <a:fld id="{849644FE-A7B3-D644-B537-3EF52424F26B}" type="slidenum">
              <a:rPr lang="fi-FI" smtClean="0"/>
              <a:pPr/>
              <a:t>‹#›</a:t>
            </a:fld>
            <a:endParaRPr lang="fi-FI" dirty="0"/>
          </a:p>
        </p:txBody>
      </p:sp>
    </p:spTree>
    <p:extLst>
      <p:ext uri="{BB962C8B-B14F-4D97-AF65-F5344CB8AC3E}">
        <p14:creationId xmlns:p14="http://schemas.microsoft.com/office/powerpoint/2010/main" val="130238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Lst>
  <p:txStyles>
    <p:titleStyle>
      <a:lvl1pPr algn="l" defTabSz="914400" rtl="0" eaLnBrk="1" latinLnBrk="0" hangingPunct="1">
        <a:lnSpc>
          <a:spcPct val="90000"/>
        </a:lnSpc>
        <a:spcBef>
          <a:spcPct val="0"/>
        </a:spcBef>
        <a:buNone/>
        <a:defRPr sz="4400" kern="1200">
          <a:solidFill>
            <a:schemeClr val="accent3"/>
          </a:solidFill>
          <a:latin typeface="Exo" charset="0"/>
          <a:ea typeface="Exo" charset="0"/>
          <a:cs typeface="Ex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22143A9-2C6B-4D9D-81B1-213229057595}"/>
              </a:ext>
            </a:extLst>
          </p:cNvPr>
          <p:cNvSpPr>
            <a:spLocks noGrp="1" noChangeArrowheads="1"/>
          </p:cNvSpPr>
          <p:nvPr>
            <p:ph type="title"/>
          </p:nvPr>
        </p:nvSpPr>
        <p:spPr bwMode="auto">
          <a:xfrm>
            <a:off x="3149600" y="274638"/>
            <a:ext cx="843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i-FI" altLang="fi-FI"/>
              <a:t>Click to edit Master title style</a:t>
            </a:r>
          </a:p>
        </p:txBody>
      </p:sp>
      <p:sp>
        <p:nvSpPr>
          <p:cNvPr id="1027" name="Rectangle 3">
            <a:extLst>
              <a:ext uri="{FF2B5EF4-FFF2-40B4-BE49-F238E27FC236}">
                <a16:creationId xmlns:a16="http://schemas.microsoft.com/office/drawing/2014/main" id="{A6C09EFA-FA2F-4105-98A2-F3576BEADED6}"/>
              </a:ext>
            </a:extLst>
          </p:cNvPr>
          <p:cNvSpPr>
            <a:spLocks noGrp="1" noChangeArrowheads="1"/>
          </p:cNvSpPr>
          <p:nvPr>
            <p:ph type="body" idx="1"/>
          </p:nvPr>
        </p:nvSpPr>
        <p:spPr bwMode="auto">
          <a:xfrm>
            <a:off x="3145366" y="1700213"/>
            <a:ext cx="8451851"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i-FI" altLang="fi-FI"/>
              <a:t>Click to edit Master text styles</a:t>
            </a:r>
          </a:p>
          <a:p>
            <a:pPr lvl="1"/>
            <a:r>
              <a:rPr lang="fi-FI" altLang="fi-FI"/>
              <a:t>Second level</a:t>
            </a:r>
          </a:p>
          <a:p>
            <a:pPr lvl="2"/>
            <a:r>
              <a:rPr lang="fi-FI" altLang="fi-FI"/>
              <a:t>Third level</a:t>
            </a:r>
          </a:p>
          <a:p>
            <a:pPr lvl="3"/>
            <a:r>
              <a:rPr lang="fi-FI" altLang="fi-FI"/>
              <a:t>Fourth level</a:t>
            </a:r>
          </a:p>
          <a:p>
            <a:pPr lvl="4"/>
            <a:r>
              <a:rPr lang="fi-FI" altLang="fi-FI"/>
              <a:t>Fifth level</a:t>
            </a:r>
          </a:p>
        </p:txBody>
      </p:sp>
      <p:sp>
        <p:nvSpPr>
          <p:cNvPr id="1028" name="Rectangle 4">
            <a:extLst>
              <a:ext uri="{FF2B5EF4-FFF2-40B4-BE49-F238E27FC236}">
                <a16:creationId xmlns:a16="http://schemas.microsoft.com/office/drawing/2014/main" id="{0089FAF1-C696-4D05-9A52-F159B57B719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fld id="{155FFACA-7395-48BA-86BF-827F374A8829}" type="datetime4">
              <a:rPr lang="fi-FI" altLang="fi-FI"/>
              <a:pPr>
                <a:defRPr/>
              </a:pPr>
              <a:t>15. syyskuu 2019</a:t>
            </a:fld>
            <a:endParaRPr lang="fi-FI" altLang="fi-FI"/>
          </a:p>
        </p:txBody>
      </p:sp>
      <p:sp>
        <p:nvSpPr>
          <p:cNvPr id="1029" name="Rectangle 5">
            <a:extLst>
              <a:ext uri="{FF2B5EF4-FFF2-40B4-BE49-F238E27FC236}">
                <a16:creationId xmlns:a16="http://schemas.microsoft.com/office/drawing/2014/main" id="{51476639-3FDD-4389-96C5-3172FA09D0E6}"/>
              </a:ext>
            </a:extLst>
          </p:cNvPr>
          <p:cNvSpPr>
            <a:spLocks noGrp="1" noChangeArrowheads="1"/>
          </p:cNvSpPr>
          <p:nvPr>
            <p:ph type="ftr" sz="quarter" idx="3"/>
          </p:nvPr>
        </p:nvSpPr>
        <p:spPr bwMode="auto">
          <a:xfrm>
            <a:off x="7823200" y="6237288"/>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2200" b="1">
                <a:solidFill>
                  <a:srgbClr val="FF9933"/>
                </a:solidFill>
                <a:latin typeface="+mn-lt"/>
              </a:defRPr>
            </a:lvl1pPr>
          </a:lstStyle>
          <a:p>
            <a:pPr>
              <a:defRPr/>
            </a:pPr>
            <a:r>
              <a:rPr lang="fi-FI" altLang="fi-FI"/>
              <a:t>www.comets.fi</a:t>
            </a:r>
          </a:p>
        </p:txBody>
      </p:sp>
      <p:pic>
        <p:nvPicPr>
          <p:cNvPr id="1030" name="Picture 7" descr="logo_oranssi">
            <a:extLst>
              <a:ext uri="{FF2B5EF4-FFF2-40B4-BE49-F238E27FC236}">
                <a16:creationId xmlns:a16="http://schemas.microsoft.com/office/drawing/2014/main" id="{1A82828A-D6D8-4D2C-AF6F-36BE369AE4A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311996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88676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p:txStyles>
    <p:titleStyle>
      <a:lvl1pPr algn="l" rtl="0" eaLnBrk="0" fontAlgn="base" hangingPunct="0">
        <a:spcBef>
          <a:spcPct val="0"/>
        </a:spcBef>
        <a:spcAft>
          <a:spcPct val="0"/>
        </a:spcAft>
        <a:defRPr sz="4400" kern="1200">
          <a:solidFill>
            <a:srgbClr val="FF9933"/>
          </a:solidFill>
          <a:latin typeface="+mj-lt"/>
          <a:ea typeface="+mj-ea"/>
          <a:cs typeface="+mj-cs"/>
        </a:defRPr>
      </a:lvl1pPr>
      <a:lvl2pPr algn="l" rtl="0" eaLnBrk="0" fontAlgn="base" hangingPunct="0">
        <a:spcBef>
          <a:spcPct val="0"/>
        </a:spcBef>
        <a:spcAft>
          <a:spcPct val="0"/>
        </a:spcAft>
        <a:defRPr sz="4400">
          <a:solidFill>
            <a:srgbClr val="FF9933"/>
          </a:solidFill>
          <a:latin typeface="Calibri" panose="020F0502020204030204" pitchFamily="34" charset="0"/>
          <a:cs typeface="Arial" panose="020B0604020202020204" pitchFamily="34" charset="0"/>
        </a:defRPr>
      </a:lvl2pPr>
      <a:lvl3pPr algn="l" rtl="0" eaLnBrk="0" fontAlgn="base" hangingPunct="0">
        <a:spcBef>
          <a:spcPct val="0"/>
        </a:spcBef>
        <a:spcAft>
          <a:spcPct val="0"/>
        </a:spcAft>
        <a:defRPr sz="4400">
          <a:solidFill>
            <a:srgbClr val="FF9933"/>
          </a:solidFill>
          <a:latin typeface="Calibri" panose="020F0502020204030204" pitchFamily="34" charset="0"/>
          <a:cs typeface="Arial" panose="020B0604020202020204" pitchFamily="34" charset="0"/>
        </a:defRPr>
      </a:lvl3pPr>
      <a:lvl4pPr algn="l" rtl="0" eaLnBrk="0" fontAlgn="base" hangingPunct="0">
        <a:spcBef>
          <a:spcPct val="0"/>
        </a:spcBef>
        <a:spcAft>
          <a:spcPct val="0"/>
        </a:spcAft>
        <a:defRPr sz="4400">
          <a:solidFill>
            <a:srgbClr val="FF9933"/>
          </a:solidFill>
          <a:latin typeface="Calibri" panose="020F0502020204030204" pitchFamily="34" charset="0"/>
          <a:cs typeface="Arial" panose="020B0604020202020204" pitchFamily="34" charset="0"/>
        </a:defRPr>
      </a:lvl4pPr>
      <a:lvl5pPr algn="l" rtl="0" eaLnBrk="0" fontAlgn="base" hangingPunct="0">
        <a:spcBef>
          <a:spcPct val="0"/>
        </a:spcBef>
        <a:spcAft>
          <a:spcPct val="0"/>
        </a:spcAft>
        <a:defRPr sz="4400">
          <a:solidFill>
            <a:srgbClr val="FF9933"/>
          </a:solidFill>
          <a:latin typeface="Calibri" panose="020F0502020204030204" pitchFamily="34" charset="0"/>
          <a:cs typeface="Arial" panose="020B0604020202020204" pitchFamily="34" charset="0"/>
        </a:defRPr>
      </a:lvl5pPr>
      <a:lvl6pPr marL="457200" algn="l" rtl="0" fontAlgn="base">
        <a:spcBef>
          <a:spcPct val="0"/>
        </a:spcBef>
        <a:spcAft>
          <a:spcPct val="0"/>
        </a:spcAft>
        <a:defRPr sz="4400">
          <a:solidFill>
            <a:srgbClr val="FF9933"/>
          </a:solidFill>
          <a:latin typeface="Calibri" panose="020F0502020204030204" pitchFamily="34" charset="0"/>
          <a:cs typeface="Arial" panose="020B0604020202020204" pitchFamily="34" charset="0"/>
        </a:defRPr>
      </a:lvl6pPr>
      <a:lvl7pPr marL="914400" algn="l" rtl="0" fontAlgn="base">
        <a:spcBef>
          <a:spcPct val="0"/>
        </a:spcBef>
        <a:spcAft>
          <a:spcPct val="0"/>
        </a:spcAft>
        <a:defRPr sz="4400">
          <a:solidFill>
            <a:srgbClr val="FF9933"/>
          </a:solidFill>
          <a:latin typeface="Calibri" panose="020F0502020204030204" pitchFamily="34" charset="0"/>
          <a:cs typeface="Arial" panose="020B0604020202020204" pitchFamily="34" charset="0"/>
        </a:defRPr>
      </a:lvl7pPr>
      <a:lvl8pPr marL="1371600" algn="l" rtl="0" fontAlgn="base">
        <a:spcBef>
          <a:spcPct val="0"/>
        </a:spcBef>
        <a:spcAft>
          <a:spcPct val="0"/>
        </a:spcAft>
        <a:defRPr sz="4400">
          <a:solidFill>
            <a:srgbClr val="FF9933"/>
          </a:solidFill>
          <a:latin typeface="Calibri" panose="020F0502020204030204" pitchFamily="34" charset="0"/>
          <a:cs typeface="Arial" panose="020B0604020202020204" pitchFamily="34" charset="0"/>
        </a:defRPr>
      </a:lvl8pPr>
      <a:lvl9pPr marL="1828800" algn="l" rtl="0" fontAlgn="base">
        <a:spcBef>
          <a:spcPct val="0"/>
        </a:spcBef>
        <a:spcAft>
          <a:spcPct val="0"/>
        </a:spcAft>
        <a:defRPr sz="4400">
          <a:solidFill>
            <a:srgbClr val="FF9933"/>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antti.valkama@teosto.fi" TargetMode="External"/><Relationship Id="rId2" Type="http://schemas.openxmlformats.org/officeDocument/2006/relationships/hyperlink" Target="https://www.teosto.fi/kayttajat/hinnastot/262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slide" Target="slide47.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slide" Target="slide39.xml"/><Relationship Id="rId4" Type="http://schemas.openxmlformats.org/officeDocument/2006/relationships/slide" Target="slide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earch.google.com/search-console?hl=en" TargetMode="External"/><Relationship Id="rId2" Type="http://schemas.openxmlformats.org/officeDocument/2006/relationships/hyperlink" Target="https://wordpress.org/plugins/wordpress-seo/"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www.google.com/analytics/attribution/" TargetMode="External"/><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hyperlink" Target="https://www.google.com/analytics/optimize/" TargetMode="External"/><Relationship Id="rId12"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hyperlink" Target="https://www.google.com/analytics/data-studio/" TargetMode="External"/><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s://www.google.com/analytics/tag-manager/" TargetMode="External"/><Relationship Id="rId4" Type="http://schemas.openxmlformats.org/officeDocument/2006/relationships/hyperlink" Target="https://www.google.com/analytics/analytics/" TargetMode="External"/><Relationship Id="rId9" Type="http://schemas.openxmlformats.org/officeDocument/2006/relationships/hyperlink" Target="https://www.google.com/analytics/audience-cent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google.com/webmasters/tools" TargetMode="External"/><Relationship Id="rId3" Type="http://schemas.openxmlformats.org/officeDocument/2006/relationships/hyperlink" Target="https://tagmanager.google.com/" TargetMode="External"/><Relationship Id="rId7" Type="http://schemas.openxmlformats.org/officeDocument/2006/relationships/hyperlink" Target="https://surveys.google.com/" TargetMode="External"/><Relationship Id="rId2" Type="http://schemas.openxmlformats.org/officeDocument/2006/relationships/hyperlink" Target="https://analytics.google.com/" TargetMode="External"/><Relationship Id="rId1" Type="http://schemas.openxmlformats.org/officeDocument/2006/relationships/slideLayout" Target="../slideLayouts/slideLayout2.xml"/><Relationship Id="rId6" Type="http://schemas.openxmlformats.org/officeDocument/2006/relationships/hyperlink" Target="https://attribution.google.com/" TargetMode="External"/><Relationship Id="rId11" Type="http://schemas.openxmlformats.org/officeDocument/2006/relationships/hyperlink" Target="https://www.google.com/trends" TargetMode="External"/><Relationship Id="rId5" Type="http://schemas.openxmlformats.org/officeDocument/2006/relationships/hyperlink" Target="https://optimize.google.com/" TargetMode="External"/><Relationship Id="rId10" Type="http://schemas.openxmlformats.org/officeDocument/2006/relationships/hyperlink" Target="https://www.google.com/business" TargetMode="External"/><Relationship Id="rId4" Type="http://schemas.openxmlformats.org/officeDocument/2006/relationships/hyperlink" Target="https://datastudio.google.com/" TargetMode="External"/><Relationship Id="rId9" Type="http://schemas.openxmlformats.org/officeDocument/2006/relationships/hyperlink" Target="https://adwords.google.fi/"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ads.google.com/"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hyperlink" Target="https://ga-dev-tools.appspot.com/campaign-url-build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twitter.com/mertanen" TargetMode="External"/><Relationship Id="rId7" Type="http://schemas.openxmlformats.org/officeDocument/2006/relationships/hyperlink" Target="tel:+358400792616" TargetMode="External"/><Relationship Id="rId2" Type="http://schemas.openxmlformats.org/officeDocument/2006/relationships/hyperlink" Target="https://www.linkedin.com/in/petrimertanen/" TargetMode="External"/><Relationship Id="rId1" Type="http://schemas.openxmlformats.org/officeDocument/2006/relationships/slideLayout" Target="../slideLayouts/slideLayout3.xml"/><Relationship Id="rId6" Type="http://schemas.openxmlformats.org/officeDocument/2006/relationships/hyperlink" Target="mailto:petri@mertanen.info" TargetMode="External"/><Relationship Id="rId5" Type="http://schemas.openxmlformats.org/officeDocument/2006/relationships/hyperlink" Target="https://www.instagram.com/pmertanen/" TargetMode="External"/><Relationship Id="rId4" Type="http://schemas.openxmlformats.org/officeDocument/2006/relationships/hyperlink" Target="https://www.facebook.com/petrimertane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9.jpe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01DC-F121-4409-A52C-C472F2AE7195}"/>
              </a:ext>
            </a:extLst>
          </p:cNvPr>
          <p:cNvSpPr>
            <a:spLocks noGrp="1"/>
          </p:cNvSpPr>
          <p:nvPr>
            <p:ph type="title"/>
          </p:nvPr>
        </p:nvSpPr>
        <p:spPr/>
        <p:txBody>
          <a:bodyPr>
            <a:normAutofit/>
          </a:bodyPr>
          <a:lstStyle/>
          <a:p>
            <a:r>
              <a:rPr lang="fi-FI" dirty="0"/>
              <a:t>OHJELMA:</a:t>
            </a:r>
          </a:p>
        </p:txBody>
      </p:sp>
      <p:sp>
        <p:nvSpPr>
          <p:cNvPr id="3" name="Content Placeholder 2">
            <a:extLst>
              <a:ext uri="{FF2B5EF4-FFF2-40B4-BE49-F238E27FC236}">
                <a16:creationId xmlns:a16="http://schemas.microsoft.com/office/drawing/2014/main" id="{B9FE5540-0130-4187-B77D-9BD4FDF69FD7}"/>
              </a:ext>
            </a:extLst>
          </p:cNvPr>
          <p:cNvSpPr>
            <a:spLocks noGrp="1"/>
          </p:cNvSpPr>
          <p:nvPr>
            <p:ph idx="1"/>
          </p:nvPr>
        </p:nvSpPr>
        <p:spPr/>
        <p:txBody>
          <a:bodyPr>
            <a:normAutofit/>
          </a:bodyPr>
          <a:lstStyle/>
          <a:p>
            <a:pPr marL="514350" indent="-514350">
              <a:buFont typeface="+mj-lt"/>
              <a:buAutoNum type="arabicPeriod"/>
            </a:pPr>
            <a:endParaRPr lang="fi-FI" dirty="0"/>
          </a:p>
          <a:p>
            <a:pPr marL="0" indent="0">
              <a:buNone/>
            </a:pPr>
            <a:r>
              <a:rPr lang="fi-FI" dirty="0"/>
              <a:t>Tervetuloa – Viesti Somessa- Harri Harjula </a:t>
            </a:r>
          </a:p>
          <a:p>
            <a:pPr marL="0" indent="0">
              <a:buNone/>
            </a:pPr>
            <a:r>
              <a:rPr lang="fi-FI" dirty="0"/>
              <a:t>Markkinointia ajatuksella - Tanja Yrjölä </a:t>
            </a:r>
          </a:p>
          <a:p>
            <a:pPr marL="0" indent="0">
              <a:buNone/>
            </a:pPr>
            <a:r>
              <a:rPr lang="fi-FI" dirty="0"/>
              <a:t>Tauko kahvi </a:t>
            </a:r>
          </a:p>
          <a:p>
            <a:pPr marL="0" indent="0">
              <a:buNone/>
            </a:pPr>
            <a:r>
              <a:rPr lang="fi-FI" dirty="0"/>
              <a:t>Kotisivujen vaikutus jäsenhankintaan - Petri Mertanen</a:t>
            </a:r>
          </a:p>
          <a:p>
            <a:pPr marL="0" indent="0">
              <a:buNone/>
            </a:pPr>
            <a:r>
              <a:rPr lang="fi-FI" dirty="0"/>
              <a:t>Case - </a:t>
            </a:r>
            <a:r>
              <a:rPr lang="fi-FI" dirty="0" err="1"/>
              <a:t>Rock’n</a:t>
            </a:r>
            <a:r>
              <a:rPr lang="fi-FI" dirty="0"/>
              <a:t> roll </a:t>
            </a:r>
            <a:r>
              <a:rPr lang="fi-FI" dirty="0" err="1"/>
              <a:t>dance</a:t>
            </a:r>
            <a:r>
              <a:rPr lang="fi-FI" dirty="0"/>
              <a:t> club </a:t>
            </a:r>
            <a:r>
              <a:rPr lang="fi-FI" dirty="0" err="1"/>
              <a:t>Comets</a:t>
            </a:r>
            <a:r>
              <a:rPr lang="fi-FI" dirty="0"/>
              <a:t> </a:t>
            </a:r>
          </a:p>
          <a:p>
            <a:pPr marL="0" indent="0">
              <a:buNone/>
            </a:pPr>
            <a:r>
              <a:rPr lang="fi-FI" dirty="0"/>
              <a:t>Loppuyhteenveto - Miila Huttunen</a:t>
            </a:r>
          </a:p>
        </p:txBody>
      </p:sp>
    </p:spTree>
    <p:extLst>
      <p:ext uri="{BB962C8B-B14F-4D97-AF65-F5344CB8AC3E}">
        <p14:creationId xmlns:p14="http://schemas.microsoft.com/office/powerpoint/2010/main" val="1895733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0B8209-A445-4821-B521-B90C5888D44E}"/>
              </a:ext>
            </a:extLst>
          </p:cNvPr>
          <p:cNvSpPr>
            <a:spLocks noGrp="1"/>
          </p:cNvSpPr>
          <p:nvPr>
            <p:ph type="title"/>
          </p:nvPr>
        </p:nvSpPr>
        <p:spPr/>
        <p:txBody>
          <a:bodyPr/>
          <a:lstStyle/>
          <a:p>
            <a:r>
              <a:rPr lang="fi-FI" dirty="0"/>
              <a:t>Instagram</a:t>
            </a:r>
            <a:endParaRPr lang="en-GB" dirty="0"/>
          </a:p>
        </p:txBody>
      </p:sp>
      <p:sp>
        <p:nvSpPr>
          <p:cNvPr id="3" name="Sisällön paikkamerkki 2">
            <a:extLst>
              <a:ext uri="{FF2B5EF4-FFF2-40B4-BE49-F238E27FC236}">
                <a16:creationId xmlns:a16="http://schemas.microsoft.com/office/drawing/2014/main" id="{92F51F66-72BC-419F-814C-F249C3755A15}"/>
              </a:ext>
            </a:extLst>
          </p:cNvPr>
          <p:cNvSpPr>
            <a:spLocks noGrp="1"/>
          </p:cNvSpPr>
          <p:nvPr>
            <p:ph idx="1"/>
          </p:nvPr>
        </p:nvSpPr>
        <p:spPr>
          <a:xfrm>
            <a:off x="309562" y="1690688"/>
            <a:ext cx="10515600" cy="5167312"/>
          </a:xfrm>
        </p:spPr>
        <p:txBody>
          <a:bodyPr>
            <a:normAutofit/>
          </a:bodyPr>
          <a:lstStyle/>
          <a:p>
            <a:r>
              <a:rPr lang="fi-FI" dirty="0"/>
              <a:t>Kenelle: teineille ja nuorille aikuisille 13-30v. (</a:t>
            </a:r>
            <a:r>
              <a:rPr lang="fi-FI" dirty="0">
                <a:sym typeface="Wingdings" panose="05000000000000000000" pitchFamily="2" charset="2"/>
              </a:rPr>
              <a:t> yläikäraja venyy)</a:t>
            </a:r>
          </a:p>
          <a:p>
            <a:r>
              <a:rPr lang="fi-FI" dirty="0">
                <a:sym typeface="Wingdings" panose="05000000000000000000" pitchFamily="2" charset="2"/>
              </a:rPr>
              <a:t>Fiilis</a:t>
            </a:r>
            <a:endParaRPr lang="en-GB" dirty="0"/>
          </a:p>
          <a:p>
            <a:pPr lvl="0"/>
            <a:r>
              <a:rPr lang="fi-FI" dirty="0"/>
              <a:t>Kuva ja videopainotteinen viestintä: Kuvat, videot, tarinat kisoista, treeneistä, arjesta ja muusta tanssiin liittyvästä esim. meikit ja hiukset</a:t>
            </a:r>
          </a:p>
          <a:p>
            <a:pPr lvl="0"/>
            <a:r>
              <a:rPr lang="fi-FI" dirty="0"/>
              <a:t>Kampanjat ja haasteet</a:t>
            </a:r>
            <a:endParaRPr lang="en-GB" dirty="0"/>
          </a:p>
          <a:p>
            <a:pPr lvl="0"/>
            <a:r>
              <a:rPr lang="en-GB" dirty="0"/>
              <a:t>Take over </a:t>
            </a:r>
            <a:r>
              <a:rPr lang="en-GB" dirty="0" err="1"/>
              <a:t>mahdollisuudet</a:t>
            </a:r>
            <a:endParaRPr lang="fi-FI" dirty="0"/>
          </a:p>
          <a:p>
            <a:pPr lvl="0"/>
            <a:r>
              <a:rPr lang="fi-FI" dirty="0"/>
              <a:t>Toimintaperiaatteet: </a:t>
            </a:r>
          </a:p>
          <a:p>
            <a:pPr lvl="1"/>
            <a:r>
              <a:rPr lang="fi-FI" dirty="0"/>
              <a:t>Kuvatekstit (</a:t>
            </a:r>
            <a:r>
              <a:rPr lang="fi-FI" dirty="0" err="1"/>
              <a:t>Caption</a:t>
            </a:r>
            <a:r>
              <a:rPr lang="fi-FI" dirty="0"/>
              <a:t>)</a:t>
            </a:r>
          </a:p>
          <a:p>
            <a:pPr lvl="1"/>
            <a:r>
              <a:rPr lang="fi-FI" dirty="0" err="1"/>
              <a:t>Hastagit</a:t>
            </a:r>
            <a:endParaRPr lang="fi-FI" dirty="0"/>
          </a:p>
          <a:p>
            <a:pPr lvl="1"/>
            <a:r>
              <a:rPr lang="fi-FI" dirty="0" err="1"/>
              <a:t>Tagaykset</a:t>
            </a:r>
            <a:endParaRPr lang="fi-FI" dirty="0"/>
          </a:p>
        </p:txBody>
      </p:sp>
    </p:spTree>
    <p:extLst>
      <p:ext uri="{BB962C8B-B14F-4D97-AF65-F5344CB8AC3E}">
        <p14:creationId xmlns:p14="http://schemas.microsoft.com/office/powerpoint/2010/main" val="3319182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E6234D-A48D-435F-BC4D-CAE64E2C1A89}"/>
              </a:ext>
            </a:extLst>
          </p:cNvPr>
          <p:cNvSpPr>
            <a:spLocks noGrp="1"/>
          </p:cNvSpPr>
          <p:nvPr>
            <p:ph type="title"/>
          </p:nvPr>
        </p:nvSpPr>
        <p:spPr/>
        <p:txBody>
          <a:bodyPr/>
          <a:lstStyle/>
          <a:p>
            <a:r>
              <a:rPr lang="fi-FI" dirty="0" err="1"/>
              <a:t>Youtube</a:t>
            </a:r>
            <a:endParaRPr lang="en-GB" dirty="0"/>
          </a:p>
        </p:txBody>
      </p:sp>
      <p:sp>
        <p:nvSpPr>
          <p:cNvPr id="3" name="Sisällön paikkamerkki 2">
            <a:extLst>
              <a:ext uri="{FF2B5EF4-FFF2-40B4-BE49-F238E27FC236}">
                <a16:creationId xmlns:a16="http://schemas.microsoft.com/office/drawing/2014/main" id="{D806BD96-82BA-4AF3-AB63-87DE139F538E}"/>
              </a:ext>
            </a:extLst>
          </p:cNvPr>
          <p:cNvSpPr>
            <a:spLocks noGrp="1"/>
          </p:cNvSpPr>
          <p:nvPr>
            <p:ph idx="1"/>
          </p:nvPr>
        </p:nvSpPr>
        <p:spPr/>
        <p:txBody>
          <a:bodyPr/>
          <a:lstStyle/>
          <a:p>
            <a:r>
              <a:rPr lang="fi-FI" dirty="0"/>
              <a:t>Kenelle: kaikki </a:t>
            </a:r>
          </a:p>
          <a:p>
            <a:r>
              <a:rPr lang="fi-FI" dirty="0"/>
              <a:t>Videomateriaali</a:t>
            </a:r>
          </a:p>
          <a:p>
            <a:r>
              <a:rPr lang="fi-FI" dirty="0" err="1"/>
              <a:t>Livesteemingtallenteet</a:t>
            </a:r>
            <a:endParaRPr lang="fi-FI" dirty="0"/>
          </a:p>
          <a:p>
            <a:r>
              <a:rPr lang="fi-FI" dirty="0"/>
              <a:t>Huomioitavaa: Äänitallenteiden Tekijänoikeudet</a:t>
            </a:r>
          </a:p>
          <a:p>
            <a:r>
              <a:rPr lang="fi-FI" dirty="0"/>
              <a:t>Miten videot löydetään? Linkittäminen muihin kanaviin. Miten alustaa hyödynnetään?</a:t>
            </a:r>
            <a:endParaRPr lang="en-GB" dirty="0"/>
          </a:p>
        </p:txBody>
      </p:sp>
    </p:spTree>
    <p:extLst>
      <p:ext uri="{BB962C8B-B14F-4D97-AF65-F5344CB8AC3E}">
        <p14:creationId xmlns:p14="http://schemas.microsoft.com/office/powerpoint/2010/main" val="258311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81DCAF-B27A-40B4-AECF-1509E97C9C07}"/>
              </a:ext>
            </a:extLst>
          </p:cNvPr>
          <p:cNvSpPr>
            <a:spLocks noGrp="1"/>
          </p:cNvSpPr>
          <p:nvPr>
            <p:ph type="title"/>
          </p:nvPr>
        </p:nvSpPr>
        <p:spPr/>
        <p:txBody>
          <a:bodyPr/>
          <a:lstStyle/>
          <a:p>
            <a:r>
              <a:rPr lang="fi-FI" dirty="0" err="1"/>
              <a:t>Livestreamin</a:t>
            </a:r>
            <a:r>
              <a:rPr lang="fi-FI" dirty="0"/>
              <a:t> ja tallenteen toteutus ja jakelu</a:t>
            </a:r>
          </a:p>
        </p:txBody>
      </p:sp>
      <p:sp>
        <p:nvSpPr>
          <p:cNvPr id="3" name="Sisällön paikkamerkki 2">
            <a:extLst>
              <a:ext uri="{FF2B5EF4-FFF2-40B4-BE49-F238E27FC236}">
                <a16:creationId xmlns:a16="http://schemas.microsoft.com/office/drawing/2014/main" id="{A838E1C9-6ECC-4938-983A-E1E84B666969}"/>
              </a:ext>
            </a:extLst>
          </p:cNvPr>
          <p:cNvSpPr>
            <a:spLocks noGrp="1"/>
          </p:cNvSpPr>
          <p:nvPr>
            <p:ph idx="1"/>
          </p:nvPr>
        </p:nvSpPr>
        <p:spPr/>
        <p:txBody>
          <a:bodyPr/>
          <a:lstStyle/>
          <a:p>
            <a:r>
              <a:rPr lang="fi-FI" dirty="0"/>
              <a:t>Liitto toteuttanut </a:t>
            </a:r>
            <a:r>
              <a:rPr lang="fi-FI" dirty="0" err="1"/>
              <a:t>Livestreamaukset</a:t>
            </a:r>
            <a:r>
              <a:rPr lang="fi-FI" dirty="0"/>
              <a:t> yrityksen Coup4 kanssa</a:t>
            </a:r>
          </a:p>
          <a:p>
            <a:r>
              <a:rPr lang="fi-FI" dirty="0" err="1"/>
              <a:t>Livestream</a:t>
            </a:r>
            <a:r>
              <a:rPr lang="fi-FI" dirty="0"/>
              <a:t> ja tallenne jaetaan liiton </a:t>
            </a:r>
            <a:r>
              <a:rPr lang="fi-FI" dirty="0" err="1"/>
              <a:t>DanceSportFin</a:t>
            </a:r>
            <a:r>
              <a:rPr lang="fi-FI" dirty="0"/>
              <a:t>-YouTube-kanavalle (Coup4 striimaa ja lataa tallenteen)</a:t>
            </a:r>
          </a:p>
          <a:p>
            <a:r>
              <a:rPr lang="fi-FI" dirty="0" err="1"/>
              <a:t>Livestream</a:t>
            </a:r>
            <a:r>
              <a:rPr lang="fi-FI" dirty="0"/>
              <a:t> ja tallenne nähtävissä tanssi.tv-sivuston kautta</a:t>
            </a:r>
          </a:p>
          <a:p>
            <a:r>
              <a:rPr lang="fi-FI" dirty="0"/>
              <a:t>Ensisijaisesti markkinoidaan tanssi.tv-sivustoa</a:t>
            </a:r>
          </a:p>
          <a:p>
            <a:r>
              <a:rPr lang="fi-FI" dirty="0"/>
              <a:t>Kisapaikalle järjestetään julisteita, jotka puffaavat </a:t>
            </a:r>
            <a:r>
              <a:rPr lang="fi-FI" dirty="0" err="1"/>
              <a:t>streamia</a:t>
            </a:r>
            <a:r>
              <a:rPr lang="fi-FI" dirty="0"/>
              <a:t> ja tallennetta</a:t>
            </a:r>
          </a:p>
          <a:p>
            <a:r>
              <a:rPr lang="fi-FI" dirty="0"/>
              <a:t>Kisan jälkeen tallennetta jaetaan liiton kanavissa</a:t>
            </a:r>
          </a:p>
        </p:txBody>
      </p:sp>
    </p:spTree>
    <p:extLst>
      <p:ext uri="{BB962C8B-B14F-4D97-AF65-F5344CB8AC3E}">
        <p14:creationId xmlns:p14="http://schemas.microsoft.com/office/powerpoint/2010/main" val="396645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AFBB92-337E-47AA-9F9B-8461B4947AAA}"/>
              </a:ext>
            </a:extLst>
          </p:cNvPr>
          <p:cNvSpPr>
            <a:spLocks noGrp="1"/>
          </p:cNvSpPr>
          <p:nvPr>
            <p:ph type="title"/>
          </p:nvPr>
        </p:nvSpPr>
        <p:spPr/>
        <p:txBody>
          <a:bodyPr/>
          <a:lstStyle/>
          <a:p>
            <a:r>
              <a:rPr lang="fi-FI" dirty="0" err="1"/>
              <a:t>Livestreeming</a:t>
            </a:r>
            <a:r>
              <a:rPr lang="fi-FI" dirty="0"/>
              <a:t> musiikkien tekijänoikeudet</a:t>
            </a:r>
          </a:p>
        </p:txBody>
      </p:sp>
      <p:sp>
        <p:nvSpPr>
          <p:cNvPr id="3" name="Sisällön paikkamerkki 2">
            <a:extLst>
              <a:ext uri="{FF2B5EF4-FFF2-40B4-BE49-F238E27FC236}">
                <a16:creationId xmlns:a16="http://schemas.microsoft.com/office/drawing/2014/main" id="{E9326E8F-E45B-4EDF-A212-6E784CDEC677}"/>
              </a:ext>
            </a:extLst>
          </p:cNvPr>
          <p:cNvSpPr>
            <a:spLocks noGrp="1"/>
          </p:cNvSpPr>
          <p:nvPr>
            <p:ph idx="1"/>
          </p:nvPr>
        </p:nvSpPr>
        <p:spPr/>
        <p:txBody>
          <a:bodyPr>
            <a:normAutofit fontScale="85000" lnSpcReduction="20000"/>
          </a:bodyPr>
          <a:lstStyle/>
          <a:p>
            <a:r>
              <a:rPr lang="fi-FI" dirty="0"/>
              <a:t>Suomen Tanssiurheiluliiton Teosto-sopimus ei kata kilpailujen </a:t>
            </a:r>
            <a:r>
              <a:rPr lang="fi-FI" dirty="0" err="1"/>
              <a:t>livestreamausta</a:t>
            </a:r>
            <a:r>
              <a:rPr lang="fi-FI" dirty="0"/>
              <a:t> eikä tallenteen jakelua. </a:t>
            </a:r>
          </a:p>
          <a:p>
            <a:r>
              <a:rPr lang="fi-FI" dirty="0" err="1"/>
              <a:t>Steemauksen</a:t>
            </a:r>
            <a:r>
              <a:rPr lang="fi-FI" dirty="0"/>
              <a:t> toteuttaja hakee tekijänoikeuksia varten luvan Teostolta. </a:t>
            </a:r>
          </a:p>
          <a:p>
            <a:r>
              <a:rPr lang="fi-FI" dirty="0"/>
              <a:t>Tähän mennessä on käytetty mediapienlupaa, johon täydennyksenä synkronointilupa. </a:t>
            </a:r>
          </a:p>
          <a:p>
            <a:pPr lvl="1"/>
            <a:r>
              <a:rPr lang="fi-FI" dirty="0"/>
              <a:t>Medialupa antaa oikeuden </a:t>
            </a:r>
            <a:r>
              <a:rPr lang="fi-FI" dirty="0" err="1"/>
              <a:t>livestreamata</a:t>
            </a:r>
            <a:r>
              <a:rPr lang="fi-FI" dirty="0"/>
              <a:t> (YouTubessa)</a:t>
            </a:r>
          </a:p>
          <a:p>
            <a:pPr lvl="1"/>
            <a:r>
              <a:rPr lang="fi-FI" dirty="0"/>
              <a:t>Synkronointilupa antaa oikeuden jakaa tallennetta kilpailun jälkeen (YouTubessa)</a:t>
            </a:r>
          </a:p>
          <a:p>
            <a:pPr lvl="1"/>
            <a:r>
              <a:rPr lang="fi-FI" dirty="0"/>
              <a:t>Soitettua musiikkia ei tarvitse erikseen raportoida Teostolle</a:t>
            </a:r>
          </a:p>
          <a:p>
            <a:pPr lvl="1"/>
            <a:r>
              <a:rPr lang="fi-FI" dirty="0"/>
              <a:t>Valitse kategoria (S-XL) toiston/tallenteen keston mukaan</a:t>
            </a:r>
          </a:p>
          <a:p>
            <a:r>
              <a:rPr lang="fi-FI" dirty="0"/>
              <a:t>Lupa ostetaan suoraan Teoston nettisivuilta: </a:t>
            </a:r>
            <a:r>
              <a:rPr lang="fi-FI" dirty="0">
                <a:hlinkClick r:id="rId2"/>
              </a:rPr>
              <a:t>https://www.teosto.fi/kayttajat/hinnastot/2628</a:t>
            </a:r>
            <a:r>
              <a:rPr lang="fi-FI" dirty="0"/>
              <a:t> </a:t>
            </a:r>
          </a:p>
          <a:p>
            <a:r>
              <a:rPr lang="fi-FI" dirty="0"/>
              <a:t>Yhteyshenkilönä Teostolla ollut keväällä 2019 Antti Valkama, </a:t>
            </a:r>
            <a:br>
              <a:rPr lang="fi-FI" dirty="0"/>
            </a:br>
            <a:r>
              <a:rPr lang="fi-FI" dirty="0"/>
              <a:t>p. 050 301 9983, </a:t>
            </a:r>
            <a:r>
              <a:rPr lang="fi-FI" dirty="0">
                <a:hlinkClick r:id="rId3"/>
              </a:rPr>
              <a:t>antti.valkama@teosto.fi</a:t>
            </a:r>
            <a:r>
              <a:rPr lang="fi-FI" dirty="0"/>
              <a:t> </a:t>
            </a:r>
          </a:p>
          <a:p>
            <a:pPr lvl="1"/>
            <a:endParaRPr lang="fi-FI" dirty="0"/>
          </a:p>
        </p:txBody>
      </p:sp>
    </p:spTree>
    <p:extLst>
      <p:ext uri="{BB962C8B-B14F-4D97-AF65-F5344CB8AC3E}">
        <p14:creationId xmlns:p14="http://schemas.microsoft.com/office/powerpoint/2010/main" val="195421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9DDBCE-4F37-46FA-8F1D-65D9C745CBC2}"/>
              </a:ext>
            </a:extLst>
          </p:cNvPr>
          <p:cNvSpPr>
            <a:spLocks noGrp="1"/>
          </p:cNvSpPr>
          <p:nvPr>
            <p:ph type="title"/>
          </p:nvPr>
        </p:nvSpPr>
        <p:spPr>
          <a:xfrm>
            <a:off x="838200" y="2766218"/>
            <a:ext cx="10515600" cy="1325563"/>
          </a:xfrm>
        </p:spPr>
        <p:txBody>
          <a:bodyPr>
            <a:normAutofit/>
          </a:bodyPr>
          <a:lstStyle/>
          <a:p>
            <a:pPr algn="ctr"/>
            <a:r>
              <a:rPr lang="fi-FI" sz="8000" dirty="0"/>
              <a:t>Yhteenveto</a:t>
            </a:r>
          </a:p>
        </p:txBody>
      </p:sp>
    </p:spTree>
    <p:extLst>
      <p:ext uri="{BB962C8B-B14F-4D97-AF65-F5344CB8AC3E}">
        <p14:creationId xmlns:p14="http://schemas.microsoft.com/office/powerpoint/2010/main" val="378688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01DC-F121-4409-A52C-C472F2AE7195}"/>
              </a:ext>
            </a:extLst>
          </p:cNvPr>
          <p:cNvSpPr>
            <a:spLocks noGrp="1"/>
          </p:cNvSpPr>
          <p:nvPr>
            <p:ph type="title"/>
          </p:nvPr>
        </p:nvSpPr>
        <p:spPr/>
        <p:txBody>
          <a:bodyPr>
            <a:normAutofit/>
          </a:bodyPr>
          <a:lstStyle/>
          <a:p>
            <a:r>
              <a:rPr lang="fi-FI" dirty="0"/>
              <a:t>OHJELMA:</a:t>
            </a:r>
          </a:p>
        </p:txBody>
      </p:sp>
      <p:sp>
        <p:nvSpPr>
          <p:cNvPr id="3" name="Content Placeholder 2">
            <a:extLst>
              <a:ext uri="{FF2B5EF4-FFF2-40B4-BE49-F238E27FC236}">
                <a16:creationId xmlns:a16="http://schemas.microsoft.com/office/drawing/2014/main" id="{B9FE5540-0130-4187-B77D-9BD4FDF69FD7}"/>
              </a:ext>
            </a:extLst>
          </p:cNvPr>
          <p:cNvSpPr>
            <a:spLocks noGrp="1"/>
          </p:cNvSpPr>
          <p:nvPr>
            <p:ph idx="1"/>
          </p:nvPr>
        </p:nvSpPr>
        <p:spPr/>
        <p:txBody>
          <a:bodyPr>
            <a:normAutofit/>
          </a:bodyPr>
          <a:lstStyle/>
          <a:p>
            <a:pPr marL="514350" indent="-514350">
              <a:buFont typeface="+mj-lt"/>
              <a:buAutoNum type="arabicPeriod"/>
            </a:pPr>
            <a:endParaRPr lang="fi-FI" dirty="0"/>
          </a:p>
          <a:p>
            <a:pPr marL="0" indent="0">
              <a:buNone/>
            </a:pPr>
            <a:r>
              <a:rPr lang="fi-FI" dirty="0"/>
              <a:t>Tervetuloa – Viesti Somessa- Harri Harjula </a:t>
            </a:r>
          </a:p>
          <a:p>
            <a:pPr marL="0" indent="0">
              <a:buNone/>
            </a:pPr>
            <a:r>
              <a:rPr lang="fi-FI" dirty="0"/>
              <a:t>Markkinointia ajatuksella - Tanja Yrjölä </a:t>
            </a:r>
          </a:p>
          <a:p>
            <a:pPr marL="0" indent="0">
              <a:buNone/>
            </a:pPr>
            <a:r>
              <a:rPr lang="fi-FI" dirty="0"/>
              <a:t>Tauko kahvi </a:t>
            </a:r>
          </a:p>
          <a:p>
            <a:pPr marL="0" indent="0">
              <a:buNone/>
            </a:pPr>
            <a:r>
              <a:rPr lang="fi-FI" dirty="0"/>
              <a:t>Kotisivujen vaikutus jäsenhankintaan - Petri Mertanen</a:t>
            </a:r>
          </a:p>
          <a:p>
            <a:pPr marL="0" indent="0">
              <a:buNone/>
            </a:pPr>
            <a:r>
              <a:rPr lang="fi-FI" dirty="0"/>
              <a:t>Case - </a:t>
            </a:r>
            <a:r>
              <a:rPr lang="fi-FI" dirty="0" err="1"/>
              <a:t>Rock’n</a:t>
            </a:r>
            <a:r>
              <a:rPr lang="fi-FI" dirty="0"/>
              <a:t> roll </a:t>
            </a:r>
            <a:r>
              <a:rPr lang="fi-FI" dirty="0" err="1"/>
              <a:t>dance</a:t>
            </a:r>
            <a:r>
              <a:rPr lang="fi-FI" dirty="0"/>
              <a:t> club </a:t>
            </a:r>
            <a:r>
              <a:rPr lang="fi-FI" dirty="0" err="1"/>
              <a:t>Comets</a:t>
            </a:r>
            <a:r>
              <a:rPr lang="fi-FI" dirty="0"/>
              <a:t> </a:t>
            </a:r>
          </a:p>
          <a:p>
            <a:pPr marL="0" indent="0">
              <a:buNone/>
            </a:pPr>
            <a:r>
              <a:rPr lang="fi-FI" dirty="0"/>
              <a:t>Loppuyhteenveto - Miila Huttunen</a:t>
            </a:r>
          </a:p>
        </p:txBody>
      </p:sp>
    </p:spTree>
    <p:extLst>
      <p:ext uri="{BB962C8B-B14F-4D97-AF65-F5344CB8AC3E}">
        <p14:creationId xmlns:p14="http://schemas.microsoft.com/office/powerpoint/2010/main" val="366198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44525" y="3253563"/>
            <a:ext cx="10302949" cy="1503952"/>
          </a:xfrm>
        </p:spPr>
        <p:txBody>
          <a:bodyPr>
            <a:noAutofit/>
          </a:bodyPr>
          <a:lstStyle/>
          <a:p>
            <a:r>
              <a:rPr lang="fi-FI" sz="4800" dirty="0"/>
              <a:t>Verkkosivujen vaikutus jäsenhankintaan</a:t>
            </a:r>
          </a:p>
        </p:txBody>
      </p:sp>
      <p:sp>
        <p:nvSpPr>
          <p:cNvPr id="3" name="Alaotsikko 2"/>
          <p:cNvSpPr>
            <a:spLocks noGrp="1"/>
          </p:cNvSpPr>
          <p:nvPr>
            <p:ph type="subTitle" idx="1"/>
          </p:nvPr>
        </p:nvSpPr>
        <p:spPr/>
        <p:txBody>
          <a:bodyPr/>
          <a:lstStyle/>
          <a:p>
            <a:r>
              <a:rPr lang="fi-FI" dirty="0"/>
              <a:t>Open Forum – jäsenhankinta ja markkinointi 15.9.2019</a:t>
            </a:r>
          </a:p>
        </p:txBody>
      </p:sp>
    </p:spTree>
    <p:extLst>
      <p:ext uri="{BB962C8B-B14F-4D97-AF65-F5344CB8AC3E}">
        <p14:creationId xmlns:p14="http://schemas.microsoft.com/office/powerpoint/2010/main" val="264443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81A-2074-4146-A3E8-98CBD00EF572}"/>
              </a:ext>
            </a:extLst>
          </p:cNvPr>
          <p:cNvSpPr>
            <a:spLocks noGrp="1"/>
          </p:cNvSpPr>
          <p:nvPr>
            <p:ph type="title"/>
          </p:nvPr>
        </p:nvSpPr>
        <p:spPr/>
        <p:txBody>
          <a:bodyPr/>
          <a:lstStyle/>
          <a:p>
            <a:r>
              <a:rPr lang="fi-FI" dirty="0"/>
              <a:t>Agenda</a:t>
            </a:r>
          </a:p>
        </p:txBody>
      </p:sp>
      <p:sp>
        <p:nvSpPr>
          <p:cNvPr id="3" name="Content Placeholder 2">
            <a:extLst>
              <a:ext uri="{FF2B5EF4-FFF2-40B4-BE49-F238E27FC236}">
                <a16:creationId xmlns:a16="http://schemas.microsoft.com/office/drawing/2014/main" id="{71BBECA8-4872-46A1-AC56-E4BB309F935F}"/>
              </a:ext>
            </a:extLst>
          </p:cNvPr>
          <p:cNvSpPr>
            <a:spLocks noGrp="1"/>
          </p:cNvSpPr>
          <p:nvPr>
            <p:ph idx="1"/>
          </p:nvPr>
        </p:nvSpPr>
        <p:spPr>
          <a:xfrm>
            <a:off x="838200" y="1825625"/>
            <a:ext cx="10515600" cy="4667250"/>
          </a:xfrm>
        </p:spPr>
        <p:txBody>
          <a:bodyPr>
            <a:normAutofit/>
          </a:bodyPr>
          <a:lstStyle/>
          <a:p>
            <a:r>
              <a:rPr lang="fi-FI" dirty="0">
                <a:hlinkClick r:id="rId2" action="ppaction://hlinksldjump"/>
              </a:rPr>
              <a:t>Verkkopalvelun suhteen huomioitavia asioita</a:t>
            </a:r>
            <a:endParaRPr lang="fi-FI" dirty="0"/>
          </a:p>
          <a:p>
            <a:r>
              <a:rPr lang="fi-FI" dirty="0">
                <a:hlinkClick r:id="rId3" action="ppaction://hlinksldjump"/>
              </a:rPr>
              <a:t>Sisällöntuotannosta</a:t>
            </a:r>
            <a:endParaRPr lang="fi-FI" dirty="0"/>
          </a:p>
          <a:p>
            <a:r>
              <a:rPr lang="fi-FI" dirty="0">
                <a:hlinkClick r:id="rId4" action="ppaction://hlinksldjump"/>
              </a:rPr>
              <a:t>Hakukoneoptimoinnin lyhyt oppimäärä</a:t>
            </a:r>
            <a:endParaRPr lang="fi-FI" dirty="0"/>
          </a:p>
          <a:p>
            <a:r>
              <a:rPr lang="fi-FI" dirty="0">
                <a:hlinkClick r:id="rId5" action="ppaction://hlinksldjump"/>
              </a:rPr>
              <a:t>Google Marketing Platform</a:t>
            </a:r>
            <a:endParaRPr lang="fi-FI" dirty="0"/>
          </a:p>
          <a:p>
            <a:r>
              <a:rPr lang="fi-FI" dirty="0">
                <a:hlinkClick r:id="rId6" action="ppaction://hlinksldjump"/>
              </a:rPr>
              <a:t>Mainonnan seuraaminen</a:t>
            </a:r>
            <a:endParaRPr lang="fi-FI" dirty="0"/>
          </a:p>
          <a:p>
            <a:r>
              <a:rPr lang="fi-FI" dirty="0">
                <a:hlinkClick r:id="rId7" action="ppaction://hlinksldjump"/>
              </a:rPr>
              <a:t>Tavoitteiden määrittely ja asettaminen</a:t>
            </a:r>
            <a:endParaRPr lang="fi-FI" dirty="0"/>
          </a:p>
          <a:p>
            <a:pPr marL="0" indent="0">
              <a:buNone/>
            </a:pPr>
            <a:endParaRPr lang="fi-FI" dirty="0"/>
          </a:p>
          <a:p>
            <a:endParaRPr lang="fi-FI" dirty="0"/>
          </a:p>
        </p:txBody>
      </p:sp>
    </p:spTree>
    <p:extLst>
      <p:ext uri="{BB962C8B-B14F-4D97-AF65-F5344CB8AC3E}">
        <p14:creationId xmlns:p14="http://schemas.microsoft.com/office/powerpoint/2010/main" val="186730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8EF50-A65A-4799-87C5-19085AC62AA0}"/>
              </a:ext>
            </a:extLst>
          </p:cNvPr>
          <p:cNvSpPr>
            <a:spLocks noGrp="1"/>
          </p:cNvSpPr>
          <p:nvPr>
            <p:ph type="title"/>
          </p:nvPr>
        </p:nvSpPr>
        <p:spPr>
          <a:xfrm>
            <a:off x="831850" y="2229802"/>
            <a:ext cx="10515600" cy="2398395"/>
          </a:xfrm>
        </p:spPr>
        <p:txBody>
          <a:bodyPr>
            <a:normAutofit/>
          </a:bodyPr>
          <a:lstStyle/>
          <a:p>
            <a:r>
              <a:rPr lang="fi-FI" sz="5400" i="1" dirty="0"/>
              <a:t>Verkkopalvelu on välttämätön ja erittäin tärkeä osa nykyaikaista viestintää ja markkinointia!</a:t>
            </a:r>
          </a:p>
        </p:txBody>
      </p:sp>
    </p:spTree>
    <p:extLst>
      <p:ext uri="{BB962C8B-B14F-4D97-AF65-F5344CB8AC3E}">
        <p14:creationId xmlns:p14="http://schemas.microsoft.com/office/powerpoint/2010/main" val="223963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B9B9D-44F9-437C-8742-6BE292916203}"/>
              </a:ext>
            </a:extLst>
          </p:cNvPr>
          <p:cNvPicPr>
            <a:picLocks noChangeAspect="1"/>
          </p:cNvPicPr>
          <p:nvPr/>
        </p:nvPicPr>
        <p:blipFill>
          <a:blip r:embed="rId2"/>
          <a:stretch>
            <a:fillRect/>
          </a:stretch>
        </p:blipFill>
        <p:spPr>
          <a:xfrm>
            <a:off x="0" y="4919"/>
            <a:ext cx="12192000" cy="6035361"/>
          </a:xfrm>
          <a:prstGeom prst="rect">
            <a:avLst/>
          </a:prstGeom>
        </p:spPr>
      </p:pic>
      <p:sp>
        <p:nvSpPr>
          <p:cNvPr id="7" name="Rectangle 6">
            <a:extLst>
              <a:ext uri="{FF2B5EF4-FFF2-40B4-BE49-F238E27FC236}">
                <a16:creationId xmlns:a16="http://schemas.microsoft.com/office/drawing/2014/main" id="{2F034253-21DE-463B-B122-FD61CB104ACF}"/>
              </a:ext>
            </a:extLst>
          </p:cNvPr>
          <p:cNvSpPr/>
          <p:nvPr/>
        </p:nvSpPr>
        <p:spPr>
          <a:xfrm>
            <a:off x="9245600" y="4470400"/>
            <a:ext cx="1554480" cy="1259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65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ED2AA6-4373-4D70-BC02-435892A25BAB}"/>
              </a:ext>
            </a:extLst>
          </p:cNvPr>
          <p:cNvSpPr>
            <a:spLocks noGrp="1"/>
          </p:cNvSpPr>
          <p:nvPr>
            <p:ph type="title"/>
          </p:nvPr>
        </p:nvSpPr>
        <p:spPr>
          <a:xfrm>
            <a:off x="581025" y="2803523"/>
            <a:ext cx="10515600" cy="1325563"/>
          </a:xfrm>
        </p:spPr>
        <p:txBody>
          <a:bodyPr>
            <a:normAutofit/>
          </a:bodyPr>
          <a:lstStyle/>
          <a:p>
            <a:pPr algn="ctr"/>
            <a:r>
              <a:rPr lang="fi-FI" sz="7200" dirty="0"/>
              <a:t>TERVETULOA</a:t>
            </a:r>
          </a:p>
        </p:txBody>
      </p:sp>
    </p:spTree>
    <p:extLst>
      <p:ext uri="{BB962C8B-B14F-4D97-AF65-F5344CB8AC3E}">
        <p14:creationId xmlns:p14="http://schemas.microsoft.com/office/powerpoint/2010/main" val="304287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6DEBE-E714-4953-8D61-3BD509149963}"/>
              </a:ext>
            </a:extLst>
          </p:cNvPr>
          <p:cNvPicPr>
            <a:picLocks noChangeAspect="1"/>
          </p:cNvPicPr>
          <p:nvPr/>
        </p:nvPicPr>
        <p:blipFill>
          <a:blip r:embed="rId2"/>
          <a:stretch>
            <a:fillRect/>
          </a:stretch>
        </p:blipFill>
        <p:spPr>
          <a:xfrm>
            <a:off x="0" y="-6895"/>
            <a:ext cx="12192000" cy="5042989"/>
          </a:xfrm>
          <a:prstGeom prst="rect">
            <a:avLst/>
          </a:prstGeom>
        </p:spPr>
      </p:pic>
      <p:sp>
        <p:nvSpPr>
          <p:cNvPr id="7" name="Rectangle 6">
            <a:extLst>
              <a:ext uri="{FF2B5EF4-FFF2-40B4-BE49-F238E27FC236}">
                <a16:creationId xmlns:a16="http://schemas.microsoft.com/office/drawing/2014/main" id="{2F034253-21DE-463B-B122-FD61CB104ACF}"/>
              </a:ext>
            </a:extLst>
          </p:cNvPr>
          <p:cNvSpPr/>
          <p:nvPr/>
        </p:nvSpPr>
        <p:spPr>
          <a:xfrm>
            <a:off x="7101840" y="3393440"/>
            <a:ext cx="3251200" cy="16426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79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E6C70F-A641-4976-8632-FB06289920EC}"/>
              </a:ext>
            </a:extLst>
          </p:cNvPr>
          <p:cNvGraphicFramePr/>
          <p:nvPr>
            <p:extLst/>
          </p:nvPr>
        </p:nvGraphicFramePr>
        <p:xfrm>
          <a:off x="510764" y="-660401"/>
          <a:ext cx="11211927" cy="7614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2D00BD0-97F1-4BD3-9A0C-890C6FA402CE}"/>
              </a:ext>
            </a:extLst>
          </p:cNvPr>
          <p:cNvSpPr txBox="1"/>
          <p:nvPr/>
        </p:nvSpPr>
        <p:spPr>
          <a:xfrm>
            <a:off x="5018566" y="6236929"/>
            <a:ext cx="2275369" cy="500046"/>
          </a:xfrm>
          <a:prstGeom prst="rect">
            <a:avLst/>
          </a:prstGeom>
          <a:solidFill>
            <a:srgbClr val="00B1B7"/>
          </a:solidFill>
        </p:spPr>
        <p:txBody>
          <a:bodyPr vert="horz" wrap="square" lIns="0" tIns="0" rIns="0" bIns="0" numCol="1" rtlCol="0" anchor="ctr">
            <a:noAutofit/>
          </a:bodyPr>
          <a:lstStyle/>
          <a:p>
            <a:pPr marL="0" algn="ctr">
              <a:lnSpc>
                <a:spcPts val="2200"/>
              </a:lnSpc>
              <a:spcBef>
                <a:spcPts val="1100"/>
              </a:spcBef>
              <a:buClr>
                <a:schemeClr val="tx2"/>
              </a:buClr>
            </a:pPr>
            <a:r>
              <a:rPr lang="fi-FI" sz="2000" noProof="1">
                <a:solidFill>
                  <a:schemeClr val="bg1"/>
                </a:solidFill>
                <a:cs typeface="Arial"/>
              </a:rPr>
              <a:t>Jäsenhankinta</a:t>
            </a:r>
          </a:p>
        </p:txBody>
      </p:sp>
      <p:sp>
        <p:nvSpPr>
          <p:cNvPr id="8" name="Isosceles Triangle 7">
            <a:extLst>
              <a:ext uri="{FF2B5EF4-FFF2-40B4-BE49-F238E27FC236}">
                <a16:creationId xmlns:a16="http://schemas.microsoft.com/office/drawing/2014/main" id="{908A6CA4-187D-4E2B-8504-525E0C6B22CA}"/>
              </a:ext>
            </a:extLst>
          </p:cNvPr>
          <p:cNvSpPr/>
          <p:nvPr/>
        </p:nvSpPr>
        <p:spPr>
          <a:xfrm rot="10800000">
            <a:off x="5523271" y="5964494"/>
            <a:ext cx="1170039" cy="285135"/>
          </a:xfrm>
          <a:prstGeom prst="triangle">
            <a:avLst/>
          </a:prstGeom>
          <a:solidFill>
            <a:srgbClr val="00B1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noProof="1">
              <a:solidFill>
                <a:schemeClr val="bg1"/>
              </a:solidFill>
              <a:cs typeface="Arial"/>
            </a:endParaRPr>
          </a:p>
        </p:txBody>
      </p:sp>
    </p:spTree>
    <p:extLst>
      <p:ext uri="{BB962C8B-B14F-4D97-AF65-F5344CB8AC3E}">
        <p14:creationId xmlns:p14="http://schemas.microsoft.com/office/powerpoint/2010/main" val="1917828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81A-2074-4146-A3E8-98CBD00EF572}"/>
              </a:ext>
            </a:extLst>
          </p:cNvPr>
          <p:cNvSpPr>
            <a:spLocks noGrp="1"/>
          </p:cNvSpPr>
          <p:nvPr>
            <p:ph type="title"/>
          </p:nvPr>
        </p:nvSpPr>
        <p:spPr/>
        <p:txBody>
          <a:bodyPr/>
          <a:lstStyle/>
          <a:p>
            <a:r>
              <a:rPr lang="fi-FI" dirty="0"/>
              <a:t>Huomioitavia asioita</a:t>
            </a:r>
          </a:p>
        </p:txBody>
      </p:sp>
      <p:sp>
        <p:nvSpPr>
          <p:cNvPr id="3" name="Content Placeholder 2">
            <a:extLst>
              <a:ext uri="{FF2B5EF4-FFF2-40B4-BE49-F238E27FC236}">
                <a16:creationId xmlns:a16="http://schemas.microsoft.com/office/drawing/2014/main" id="{71BBECA8-4872-46A1-AC56-E4BB309F935F}"/>
              </a:ext>
            </a:extLst>
          </p:cNvPr>
          <p:cNvSpPr>
            <a:spLocks noGrp="1"/>
          </p:cNvSpPr>
          <p:nvPr>
            <p:ph idx="1"/>
          </p:nvPr>
        </p:nvSpPr>
        <p:spPr>
          <a:xfrm>
            <a:off x="838200" y="1825625"/>
            <a:ext cx="10515600" cy="4667250"/>
          </a:xfrm>
        </p:spPr>
        <p:txBody>
          <a:bodyPr>
            <a:normAutofit/>
          </a:bodyPr>
          <a:lstStyle/>
          <a:p>
            <a:r>
              <a:rPr lang="fi-FI" dirty="0"/>
              <a:t>Domain-nimi ja #hashtag</a:t>
            </a:r>
          </a:p>
          <a:p>
            <a:r>
              <a:rPr lang="fi-FI" dirty="0"/>
              <a:t>Verkkopalvelun alusta </a:t>
            </a:r>
            <a:r>
              <a:rPr lang="en-US" dirty="0"/>
              <a:t>(CMS = Content Management System)</a:t>
            </a:r>
          </a:p>
          <a:p>
            <a:r>
              <a:rPr lang="fi-FI" dirty="0"/>
              <a:t>Integroituminen muihin järjestelmiin, esim. uutiskirjeet</a:t>
            </a:r>
          </a:p>
          <a:p>
            <a:r>
              <a:rPr lang="fi-FI" dirty="0"/>
              <a:t>Visuaalisuus ja käytettävyys </a:t>
            </a:r>
            <a:r>
              <a:rPr lang="en-US" dirty="0"/>
              <a:t>(Design &amp; User Experience)</a:t>
            </a:r>
          </a:p>
          <a:p>
            <a:r>
              <a:rPr lang="fi-FI" dirty="0"/>
              <a:t>Ylläpito, järjestelmän päivitys ja tuki</a:t>
            </a:r>
          </a:p>
          <a:p>
            <a:r>
              <a:rPr lang="fi-FI" b="1" dirty="0"/>
              <a:t>Aktiivinen ja ajankohtainen sisällöntuotanto</a:t>
            </a:r>
          </a:p>
          <a:p>
            <a:r>
              <a:rPr lang="fi-FI" dirty="0"/>
              <a:t>Sosiaalinen media, hakukoneoptimointi ja mainonta</a:t>
            </a:r>
          </a:p>
          <a:p>
            <a:r>
              <a:rPr lang="fi-FI" dirty="0"/>
              <a:t>Seuranta ja analysointi</a:t>
            </a:r>
          </a:p>
          <a:p>
            <a:r>
              <a:rPr lang="en-US" dirty="0"/>
              <a:t>Tietosuojalauseke</a:t>
            </a:r>
          </a:p>
        </p:txBody>
      </p:sp>
    </p:spTree>
    <p:extLst>
      <p:ext uri="{BB962C8B-B14F-4D97-AF65-F5344CB8AC3E}">
        <p14:creationId xmlns:p14="http://schemas.microsoft.com/office/powerpoint/2010/main" val="272153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175FB-58CF-47B3-9A61-5B44C8AD8F92}"/>
              </a:ext>
            </a:extLst>
          </p:cNvPr>
          <p:cNvPicPr>
            <a:picLocks noChangeAspect="1"/>
          </p:cNvPicPr>
          <p:nvPr/>
        </p:nvPicPr>
        <p:blipFill>
          <a:blip r:embed="rId2"/>
          <a:stretch>
            <a:fillRect/>
          </a:stretch>
        </p:blipFill>
        <p:spPr>
          <a:xfrm>
            <a:off x="0" y="1911"/>
            <a:ext cx="12192000" cy="6301263"/>
          </a:xfrm>
          <a:prstGeom prst="rect">
            <a:avLst/>
          </a:prstGeom>
        </p:spPr>
      </p:pic>
    </p:spTree>
    <p:extLst>
      <p:ext uri="{BB962C8B-B14F-4D97-AF65-F5344CB8AC3E}">
        <p14:creationId xmlns:p14="http://schemas.microsoft.com/office/powerpoint/2010/main" val="735831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2369F6-38D4-4902-99EF-8A168BCD361A}"/>
              </a:ext>
            </a:extLst>
          </p:cNvPr>
          <p:cNvPicPr>
            <a:picLocks noChangeAspect="1"/>
          </p:cNvPicPr>
          <p:nvPr/>
        </p:nvPicPr>
        <p:blipFill>
          <a:blip r:embed="rId2"/>
          <a:stretch>
            <a:fillRect/>
          </a:stretch>
        </p:blipFill>
        <p:spPr>
          <a:xfrm>
            <a:off x="0" y="1250"/>
            <a:ext cx="12192000" cy="6281318"/>
          </a:xfrm>
          <a:prstGeom prst="rect">
            <a:avLst/>
          </a:prstGeom>
        </p:spPr>
      </p:pic>
    </p:spTree>
    <p:extLst>
      <p:ext uri="{BB962C8B-B14F-4D97-AF65-F5344CB8AC3E}">
        <p14:creationId xmlns:p14="http://schemas.microsoft.com/office/powerpoint/2010/main" val="43221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20AD3-17A3-467A-84E2-259A8E61D9E3}"/>
              </a:ext>
            </a:extLst>
          </p:cNvPr>
          <p:cNvPicPr>
            <a:picLocks noChangeAspect="1"/>
          </p:cNvPicPr>
          <p:nvPr/>
        </p:nvPicPr>
        <p:blipFill>
          <a:blip r:embed="rId2"/>
          <a:stretch>
            <a:fillRect/>
          </a:stretch>
        </p:blipFill>
        <p:spPr>
          <a:xfrm>
            <a:off x="0" y="4551"/>
            <a:ext cx="12192000" cy="6338529"/>
          </a:xfrm>
          <a:prstGeom prst="rect">
            <a:avLst/>
          </a:prstGeom>
        </p:spPr>
      </p:pic>
    </p:spTree>
    <p:extLst>
      <p:ext uri="{BB962C8B-B14F-4D97-AF65-F5344CB8AC3E}">
        <p14:creationId xmlns:p14="http://schemas.microsoft.com/office/powerpoint/2010/main" val="897780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B807B-E7ED-4C65-9C06-7762C4CDA18A}"/>
              </a:ext>
            </a:extLst>
          </p:cNvPr>
          <p:cNvPicPr>
            <a:picLocks noChangeAspect="1"/>
          </p:cNvPicPr>
          <p:nvPr/>
        </p:nvPicPr>
        <p:blipFill>
          <a:blip r:embed="rId2"/>
          <a:stretch>
            <a:fillRect/>
          </a:stretch>
        </p:blipFill>
        <p:spPr>
          <a:xfrm>
            <a:off x="0" y="-9636"/>
            <a:ext cx="12192000" cy="6345621"/>
          </a:xfrm>
          <a:prstGeom prst="rect">
            <a:avLst/>
          </a:prstGeom>
        </p:spPr>
      </p:pic>
    </p:spTree>
    <p:extLst>
      <p:ext uri="{BB962C8B-B14F-4D97-AF65-F5344CB8AC3E}">
        <p14:creationId xmlns:p14="http://schemas.microsoft.com/office/powerpoint/2010/main" val="416113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399C9-B3E2-4FFF-9661-547037676016}"/>
              </a:ext>
            </a:extLst>
          </p:cNvPr>
          <p:cNvPicPr>
            <a:picLocks noChangeAspect="1"/>
          </p:cNvPicPr>
          <p:nvPr/>
        </p:nvPicPr>
        <p:blipFill>
          <a:blip r:embed="rId2"/>
          <a:stretch>
            <a:fillRect/>
          </a:stretch>
        </p:blipFill>
        <p:spPr>
          <a:xfrm>
            <a:off x="0" y="-1684"/>
            <a:ext cx="12192000" cy="6308461"/>
          </a:xfrm>
          <a:prstGeom prst="rect">
            <a:avLst/>
          </a:prstGeom>
        </p:spPr>
      </p:pic>
    </p:spTree>
    <p:extLst>
      <p:ext uri="{BB962C8B-B14F-4D97-AF65-F5344CB8AC3E}">
        <p14:creationId xmlns:p14="http://schemas.microsoft.com/office/powerpoint/2010/main" val="215696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24547-7B5E-4415-BB3D-7C8CF27153E7}"/>
              </a:ext>
            </a:extLst>
          </p:cNvPr>
          <p:cNvPicPr>
            <a:picLocks noChangeAspect="1"/>
          </p:cNvPicPr>
          <p:nvPr/>
        </p:nvPicPr>
        <p:blipFill>
          <a:blip r:embed="rId2"/>
          <a:stretch>
            <a:fillRect/>
          </a:stretch>
        </p:blipFill>
        <p:spPr>
          <a:xfrm>
            <a:off x="0" y="-12645"/>
            <a:ext cx="12192000" cy="6351639"/>
          </a:xfrm>
          <a:prstGeom prst="rect">
            <a:avLst/>
          </a:prstGeom>
        </p:spPr>
      </p:pic>
    </p:spTree>
    <p:extLst>
      <p:ext uri="{BB962C8B-B14F-4D97-AF65-F5344CB8AC3E}">
        <p14:creationId xmlns:p14="http://schemas.microsoft.com/office/powerpoint/2010/main" val="1710502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3BF1F6-1654-4AB6-877A-DE2A983B6A2D}"/>
              </a:ext>
            </a:extLst>
          </p:cNvPr>
          <p:cNvPicPr>
            <a:picLocks noChangeAspect="1"/>
          </p:cNvPicPr>
          <p:nvPr/>
        </p:nvPicPr>
        <p:blipFill>
          <a:blip r:embed="rId2"/>
          <a:stretch>
            <a:fillRect/>
          </a:stretch>
        </p:blipFill>
        <p:spPr>
          <a:xfrm>
            <a:off x="0" y="594"/>
            <a:ext cx="12192000" cy="6325173"/>
          </a:xfrm>
          <a:prstGeom prst="rect">
            <a:avLst/>
          </a:prstGeom>
        </p:spPr>
      </p:pic>
    </p:spTree>
    <p:extLst>
      <p:ext uri="{BB962C8B-B14F-4D97-AF65-F5344CB8AC3E}">
        <p14:creationId xmlns:p14="http://schemas.microsoft.com/office/powerpoint/2010/main" val="3897266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7E7B94-5A22-4565-B40F-D04FFF529861}"/>
              </a:ext>
            </a:extLst>
          </p:cNvPr>
          <p:cNvSpPr>
            <a:spLocks noGrp="1"/>
          </p:cNvSpPr>
          <p:nvPr>
            <p:ph type="ctrTitle"/>
          </p:nvPr>
        </p:nvSpPr>
        <p:spPr/>
        <p:txBody>
          <a:bodyPr/>
          <a:lstStyle/>
          <a:p>
            <a:r>
              <a:rPr lang="fi-FI" dirty="0"/>
              <a:t>STUL Open Forum 15.9.2019</a:t>
            </a:r>
            <a:br>
              <a:rPr lang="fi-FI" dirty="0"/>
            </a:br>
            <a:r>
              <a:rPr lang="fi-FI" dirty="0"/>
              <a:t>Viesti somessa</a:t>
            </a:r>
            <a:endParaRPr lang="en-GB" dirty="0"/>
          </a:p>
        </p:txBody>
      </p:sp>
      <p:sp>
        <p:nvSpPr>
          <p:cNvPr id="3" name="Alaotsikko 2">
            <a:extLst>
              <a:ext uri="{FF2B5EF4-FFF2-40B4-BE49-F238E27FC236}">
                <a16:creationId xmlns:a16="http://schemas.microsoft.com/office/drawing/2014/main" id="{3FF0250D-5301-4E0D-8F25-582EAAB3D572}"/>
              </a:ext>
            </a:extLst>
          </p:cNvPr>
          <p:cNvSpPr>
            <a:spLocks noGrp="1"/>
          </p:cNvSpPr>
          <p:nvPr>
            <p:ph type="subTitle" idx="1"/>
          </p:nvPr>
        </p:nvSpPr>
        <p:spPr/>
        <p:txBody>
          <a:bodyPr/>
          <a:lstStyle/>
          <a:p>
            <a:r>
              <a:rPr lang="fi-FI" dirty="0"/>
              <a:t>Maria Mäenpää</a:t>
            </a:r>
          </a:p>
          <a:p>
            <a:r>
              <a:rPr lang="fi-FI" dirty="0"/>
              <a:t>Suvi Kurki</a:t>
            </a:r>
          </a:p>
          <a:p>
            <a:r>
              <a:rPr lang="fi-FI" dirty="0"/>
              <a:t>Harri Harjula</a:t>
            </a:r>
            <a:endParaRPr lang="en-GB" dirty="0"/>
          </a:p>
        </p:txBody>
      </p:sp>
    </p:spTree>
    <p:extLst>
      <p:ext uri="{BB962C8B-B14F-4D97-AF65-F5344CB8AC3E}">
        <p14:creationId xmlns:p14="http://schemas.microsoft.com/office/powerpoint/2010/main" val="591949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BB5B3-26E2-4F1A-A10B-B3CC02C90545}"/>
              </a:ext>
            </a:extLst>
          </p:cNvPr>
          <p:cNvPicPr>
            <a:picLocks noChangeAspect="1"/>
          </p:cNvPicPr>
          <p:nvPr/>
        </p:nvPicPr>
        <p:blipFill>
          <a:blip r:embed="rId2"/>
          <a:stretch>
            <a:fillRect/>
          </a:stretch>
        </p:blipFill>
        <p:spPr>
          <a:xfrm>
            <a:off x="0" y="-5193"/>
            <a:ext cx="12192000" cy="6315469"/>
          </a:xfrm>
          <a:prstGeom prst="rect">
            <a:avLst/>
          </a:prstGeom>
        </p:spPr>
      </p:pic>
    </p:spTree>
    <p:extLst>
      <p:ext uri="{BB962C8B-B14F-4D97-AF65-F5344CB8AC3E}">
        <p14:creationId xmlns:p14="http://schemas.microsoft.com/office/powerpoint/2010/main" val="4077033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C4D0D7-6A9F-4919-AD84-47E3A200947D}"/>
              </a:ext>
            </a:extLst>
          </p:cNvPr>
          <p:cNvPicPr>
            <a:picLocks noChangeAspect="1"/>
          </p:cNvPicPr>
          <p:nvPr/>
        </p:nvPicPr>
        <p:blipFill>
          <a:blip r:embed="rId2"/>
          <a:stretch>
            <a:fillRect/>
          </a:stretch>
        </p:blipFill>
        <p:spPr>
          <a:xfrm>
            <a:off x="0" y="635"/>
            <a:ext cx="12192000" cy="6261282"/>
          </a:xfrm>
          <a:prstGeom prst="rect">
            <a:avLst/>
          </a:prstGeom>
        </p:spPr>
      </p:pic>
    </p:spTree>
    <p:extLst>
      <p:ext uri="{BB962C8B-B14F-4D97-AF65-F5344CB8AC3E}">
        <p14:creationId xmlns:p14="http://schemas.microsoft.com/office/powerpoint/2010/main" val="3608521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91801-9DE7-4BCB-B52D-88F3C05754D0}"/>
              </a:ext>
            </a:extLst>
          </p:cNvPr>
          <p:cNvPicPr>
            <a:picLocks noChangeAspect="1"/>
          </p:cNvPicPr>
          <p:nvPr/>
        </p:nvPicPr>
        <p:blipFill>
          <a:blip r:embed="rId2"/>
          <a:stretch>
            <a:fillRect/>
          </a:stretch>
        </p:blipFill>
        <p:spPr>
          <a:xfrm>
            <a:off x="0" y="3117"/>
            <a:ext cx="12192000" cy="6277583"/>
          </a:xfrm>
          <a:prstGeom prst="rect">
            <a:avLst/>
          </a:prstGeom>
        </p:spPr>
      </p:pic>
    </p:spTree>
    <p:extLst>
      <p:ext uri="{BB962C8B-B14F-4D97-AF65-F5344CB8AC3E}">
        <p14:creationId xmlns:p14="http://schemas.microsoft.com/office/powerpoint/2010/main" val="370715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7D23D-6073-49BC-8AB4-3C71E7DD6ADE}"/>
              </a:ext>
            </a:extLst>
          </p:cNvPr>
          <p:cNvPicPr>
            <a:picLocks noChangeAspect="1"/>
          </p:cNvPicPr>
          <p:nvPr/>
        </p:nvPicPr>
        <p:blipFill>
          <a:blip r:embed="rId2"/>
          <a:stretch>
            <a:fillRect/>
          </a:stretch>
        </p:blipFill>
        <p:spPr>
          <a:xfrm>
            <a:off x="0" y="-1575"/>
            <a:ext cx="12192000" cy="6308234"/>
          </a:xfrm>
          <a:prstGeom prst="rect">
            <a:avLst/>
          </a:prstGeom>
        </p:spPr>
      </p:pic>
    </p:spTree>
    <p:extLst>
      <p:ext uri="{BB962C8B-B14F-4D97-AF65-F5344CB8AC3E}">
        <p14:creationId xmlns:p14="http://schemas.microsoft.com/office/powerpoint/2010/main" val="2986520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6BDA5-9178-4606-8507-6722030C9E81}"/>
              </a:ext>
            </a:extLst>
          </p:cNvPr>
          <p:cNvPicPr>
            <a:picLocks noChangeAspect="1"/>
          </p:cNvPicPr>
          <p:nvPr/>
        </p:nvPicPr>
        <p:blipFill>
          <a:blip r:embed="rId2"/>
          <a:stretch>
            <a:fillRect/>
          </a:stretch>
        </p:blipFill>
        <p:spPr>
          <a:xfrm>
            <a:off x="0" y="4106"/>
            <a:ext cx="12192000" cy="5711868"/>
          </a:xfrm>
          <a:prstGeom prst="rect">
            <a:avLst/>
          </a:prstGeom>
        </p:spPr>
      </p:pic>
    </p:spTree>
    <p:extLst>
      <p:ext uri="{BB962C8B-B14F-4D97-AF65-F5344CB8AC3E}">
        <p14:creationId xmlns:p14="http://schemas.microsoft.com/office/powerpoint/2010/main" val="2597561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E8EEB-8F38-4D81-A08E-61658980E950}"/>
              </a:ext>
            </a:extLst>
          </p:cNvPr>
          <p:cNvPicPr>
            <a:picLocks noChangeAspect="1"/>
          </p:cNvPicPr>
          <p:nvPr/>
        </p:nvPicPr>
        <p:blipFill>
          <a:blip r:embed="rId2"/>
          <a:stretch>
            <a:fillRect/>
          </a:stretch>
        </p:blipFill>
        <p:spPr>
          <a:xfrm>
            <a:off x="0" y="342"/>
            <a:ext cx="12192000" cy="6325666"/>
          </a:xfrm>
          <a:prstGeom prst="rect">
            <a:avLst/>
          </a:prstGeom>
        </p:spPr>
      </p:pic>
    </p:spTree>
    <p:extLst>
      <p:ext uri="{BB962C8B-B14F-4D97-AF65-F5344CB8AC3E}">
        <p14:creationId xmlns:p14="http://schemas.microsoft.com/office/powerpoint/2010/main" val="2956130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81A-2074-4146-A3E8-98CBD00EF572}"/>
              </a:ext>
            </a:extLst>
          </p:cNvPr>
          <p:cNvSpPr>
            <a:spLocks noGrp="1"/>
          </p:cNvSpPr>
          <p:nvPr>
            <p:ph type="title"/>
          </p:nvPr>
        </p:nvSpPr>
        <p:spPr/>
        <p:txBody>
          <a:bodyPr/>
          <a:lstStyle/>
          <a:p>
            <a:r>
              <a:rPr lang="fi-FI" dirty="0"/>
              <a:t>Sisällöntuotannosta</a:t>
            </a:r>
          </a:p>
        </p:txBody>
      </p:sp>
      <p:sp>
        <p:nvSpPr>
          <p:cNvPr id="3" name="Content Placeholder 2">
            <a:extLst>
              <a:ext uri="{FF2B5EF4-FFF2-40B4-BE49-F238E27FC236}">
                <a16:creationId xmlns:a16="http://schemas.microsoft.com/office/drawing/2014/main" id="{71BBECA8-4872-46A1-AC56-E4BB309F935F}"/>
              </a:ext>
            </a:extLst>
          </p:cNvPr>
          <p:cNvSpPr>
            <a:spLocks noGrp="1"/>
          </p:cNvSpPr>
          <p:nvPr>
            <p:ph idx="1"/>
          </p:nvPr>
        </p:nvSpPr>
        <p:spPr>
          <a:xfrm>
            <a:off x="838200" y="1825625"/>
            <a:ext cx="10515600" cy="4667250"/>
          </a:xfrm>
        </p:spPr>
        <p:txBody>
          <a:bodyPr>
            <a:normAutofit/>
          </a:bodyPr>
          <a:lstStyle/>
          <a:p>
            <a:r>
              <a:rPr lang="fi-FI" dirty="0"/>
              <a:t>Välttämättön informaatio:</a:t>
            </a:r>
          </a:p>
          <a:p>
            <a:pPr lvl="2"/>
            <a:r>
              <a:rPr lang="fi-FI" sz="2400" dirty="0"/>
              <a:t>Kurssit &amp; aikataulut</a:t>
            </a:r>
          </a:p>
          <a:p>
            <a:pPr lvl="2"/>
            <a:r>
              <a:rPr lang="fi-FI" sz="2400" dirty="0"/>
              <a:t>Hinnat &amp; ilmoittautuminen</a:t>
            </a:r>
          </a:p>
          <a:p>
            <a:pPr lvl="2"/>
            <a:r>
              <a:rPr lang="fi-FI" sz="2400" dirty="0"/>
              <a:t>Tapahtumat &amp; Yhteydenotto</a:t>
            </a:r>
          </a:p>
          <a:p>
            <a:r>
              <a:rPr lang="fi-FI" dirty="0"/>
              <a:t>Visuaalisuus:</a:t>
            </a:r>
          </a:p>
          <a:p>
            <a:pPr lvl="2"/>
            <a:r>
              <a:rPr lang="en-US" sz="2400" dirty="0"/>
              <a:t>Kuvat</a:t>
            </a:r>
          </a:p>
          <a:p>
            <a:pPr lvl="2"/>
            <a:r>
              <a:rPr lang="en-US" sz="2400" dirty="0"/>
              <a:t>Videot</a:t>
            </a:r>
          </a:p>
          <a:p>
            <a:r>
              <a:rPr lang="fi-FI" dirty="0"/>
              <a:t>Luo fiilistä ja pyri alentamaan kokeilun kynnystä!</a:t>
            </a:r>
          </a:p>
          <a:p>
            <a:r>
              <a:rPr lang="fi-FI" dirty="0"/>
              <a:t>Kannusta jäseniä jakamaan omaa sisältöä!</a:t>
            </a:r>
          </a:p>
        </p:txBody>
      </p:sp>
    </p:spTree>
    <p:extLst>
      <p:ext uri="{BB962C8B-B14F-4D97-AF65-F5344CB8AC3E}">
        <p14:creationId xmlns:p14="http://schemas.microsoft.com/office/powerpoint/2010/main" val="287483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81A-2074-4146-A3E8-98CBD00EF572}"/>
              </a:ext>
            </a:extLst>
          </p:cNvPr>
          <p:cNvSpPr>
            <a:spLocks noGrp="1"/>
          </p:cNvSpPr>
          <p:nvPr>
            <p:ph type="title"/>
          </p:nvPr>
        </p:nvSpPr>
        <p:spPr/>
        <p:txBody>
          <a:bodyPr>
            <a:normAutofit/>
          </a:bodyPr>
          <a:lstStyle/>
          <a:p>
            <a:r>
              <a:rPr lang="fi-FI" sz="4000" dirty="0"/>
              <a:t>Hakukoneoptimoinnin lyhyt oppimäärä</a:t>
            </a:r>
          </a:p>
        </p:txBody>
      </p:sp>
      <p:sp>
        <p:nvSpPr>
          <p:cNvPr id="3" name="Content Placeholder 2">
            <a:extLst>
              <a:ext uri="{FF2B5EF4-FFF2-40B4-BE49-F238E27FC236}">
                <a16:creationId xmlns:a16="http://schemas.microsoft.com/office/drawing/2014/main" id="{71BBECA8-4872-46A1-AC56-E4BB309F935F}"/>
              </a:ext>
            </a:extLst>
          </p:cNvPr>
          <p:cNvSpPr>
            <a:spLocks noGrp="1"/>
          </p:cNvSpPr>
          <p:nvPr>
            <p:ph idx="1"/>
          </p:nvPr>
        </p:nvSpPr>
        <p:spPr>
          <a:xfrm>
            <a:off x="838200" y="1825625"/>
            <a:ext cx="10515600" cy="4667250"/>
          </a:xfrm>
        </p:spPr>
        <p:txBody>
          <a:bodyPr>
            <a:normAutofit lnSpcReduction="10000"/>
          </a:bodyPr>
          <a:lstStyle/>
          <a:p>
            <a:r>
              <a:rPr lang="fi-FI" dirty="0"/>
              <a:t>Verkosta löytyy todella paljon erilaisia SEO-verkkokursseja</a:t>
            </a:r>
          </a:p>
          <a:p>
            <a:r>
              <a:rPr lang="fi-FI" dirty="0"/>
              <a:t>Alustan eli CMS:n on oltava ”hakukoneystävällinen”</a:t>
            </a:r>
          </a:p>
          <a:p>
            <a:r>
              <a:rPr lang="fi-FI" dirty="0"/>
              <a:t>Alustalle saattaa olla tarjolla SEO-lisäosia eli plugineja</a:t>
            </a:r>
          </a:p>
          <a:p>
            <a:r>
              <a:rPr lang="fi-FI" dirty="0"/>
              <a:t>Esim. Wordpressille tunnetuin lienee </a:t>
            </a:r>
            <a:r>
              <a:rPr lang="fi-FI" dirty="0">
                <a:hlinkClick r:id="rId2"/>
              </a:rPr>
              <a:t>Yoast</a:t>
            </a:r>
            <a:endParaRPr lang="fi-FI" dirty="0"/>
          </a:p>
          <a:p>
            <a:r>
              <a:rPr lang="fi-FI" dirty="0"/>
              <a:t>Tekniikka ratkaisee monessa tapauksessa hyvin vähän</a:t>
            </a:r>
          </a:p>
          <a:p>
            <a:r>
              <a:rPr lang="fi-FI" dirty="0"/>
              <a:t>Pyydä ja hanki linkkejä omalle sivustolle</a:t>
            </a:r>
          </a:p>
          <a:p>
            <a:r>
              <a:rPr lang="fi-FI" dirty="0"/>
              <a:t>Aktiivisuus sosiaalisessa mediassa vaikuttaa</a:t>
            </a:r>
          </a:p>
          <a:p>
            <a:r>
              <a:rPr lang="fi-FI" dirty="0"/>
              <a:t>Ota käyttöön </a:t>
            </a:r>
            <a:r>
              <a:rPr lang="fi-FI" dirty="0">
                <a:hlinkClick r:id="rId3"/>
              </a:rPr>
              <a:t>Google Search Console</a:t>
            </a:r>
            <a:r>
              <a:rPr lang="fi-FI" dirty="0"/>
              <a:t> ja linkitä se </a:t>
            </a:r>
            <a:br>
              <a:rPr lang="fi-FI" dirty="0"/>
            </a:br>
            <a:r>
              <a:rPr lang="fi-FI" dirty="0"/>
              <a:t>Google Analyticsin kanssa</a:t>
            </a:r>
          </a:p>
          <a:p>
            <a:r>
              <a:rPr lang="fi-FI" dirty="0"/>
              <a:t>Sisältö on kaiken A&amp;O</a:t>
            </a:r>
          </a:p>
          <a:p>
            <a:endParaRPr lang="fi-FI" dirty="0"/>
          </a:p>
        </p:txBody>
      </p:sp>
    </p:spTree>
    <p:extLst>
      <p:ext uri="{BB962C8B-B14F-4D97-AF65-F5344CB8AC3E}">
        <p14:creationId xmlns:p14="http://schemas.microsoft.com/office/powerpoint/2010/main" val="391186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8EF50-A65A-4799-87C5-19085AC62AA0}"/>
              </a:ext>
            </a:extLst>
          </p:cNvPr>
          <p:cNvSpPr>
            <a:spLocks noGrp="1"/>
          </p:cNvSpPr>
          <p:nvPr>
            <p:ph type="title"/>
          </p:nvPr>
        </p:nvSpPr>
        <p:spPr>
          <a:xfrm>
            <a:off x="831850" y="2229802"/>
            <a:ext cx="10515600" cy="2398395"/>
          </a:xfrm>
        </p:spPr>
        <p:txBody>
          <a:bodyPr>
            <a:normAutofit/>
          </a:bodyPr>
          <a:lstStyle/>
          <a:p>
            <a:r>
              <a:rPr lang="fi-FI" sz="5400" i="1" dirty="0"/>
              <a:t>Toimenpiteiden seuranta ja analysointi on erittäin tärkeää jäsenhankinnan kannalta!</a:t>
            </a:r>
          </a:p>
        </p:txBody>
      </p:sp>
    </p:spTree>
    <p:extLst>
      <p:ext uri="{BB962C8B-B14F-4D97-AF65-F5344CB8AC3E}">
        <p14:creationId xmlns:p14="http://schemas.microsoft.com/office/powerpoint/2010/main" val="1732138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1C57C3-7421-4932-8555-682D8A315391}"/>
              </a:ext>
            </a:extLst>
          </p:cNvPr>
          <p:cNvSpPr/>
          <p:nvPr/>
        </p:nvSpPr>
        <p:spPr>
          <a:xfrm>
            <a:off x="6226139" y="876993"/>
            <a:ext cx="2496621" cy="65527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sp>
        <p:nvSpPr>
          <p:cNvPr id="6" name="TextBox 5">
            <a:extLst>
              <a:ext uri="{FF2B5EF4-FFF2-40B4-BE49-F238E27FC236}">
                <a16:creationId xmlns:a16="http://schemas.microsoft.com/office/drawing/2014/main" id="{127052DC-AB17-45F9-AB05-9C4F8BED78EB}"/>
              </a:ext>
            </a:extLst>
          </p:cNvPr>
          <p:cNvSpPr txBox="1"/>
          <p:nvPr/>
        </p:nvSpPr>
        <p:spPr>
          <a:xfrm>
            <a:off x="4860757" y="3802629"/>
            <a:ext cx="2675823" cy="471637"/>
          </a:xfrm>
          <a:prstGeom prst="rect">
            <a:avLst/>
          </a:prstGeom>
          <a:solidFill>
            <a:schemeClr val="bg1"/>
          </a:solidFill>
        </p:spPr>
        <p:txBody>
          <a:bodyPr vert="horz" wrap="none" lIns="0" tIns="0" rIns="0" bIns="0" numCol="1" rtlCol="0" anchor="ctr">
            <a:normAutofit/>
          </a:bodyPr>
          <a:lstStyle/>
          <a:p>
            <a:pPr marL="0" algn="ctr">
              <a:lnSpc>
                <a:spcPts val="2200"/>
              </a:lnSpc>
              <a:spcBef>
                <a:spcPts val="1100"/>
              </a:spcBef>
              <a:buClr>
                <a:schemeClr val="tx2"/>
              </a:buClr>
            </a:pPr>
            <a:r>
              <a:rPr lang="en-GB" sz="2000" dirty="0">
                <a:solidFill>
                  <a:schemeClr val="bg1">
                    <a:lumMod val="50000"/>
                  </a:schemeClr>
                </a:solidFill>
                <a:latin typeface="Calibri" panose="020F0502020204030204" pitchFamily="34" charset="0"/>
                <a:cs typeface="Calibri" panose="020F0502020204030204" pitchFamily="34" charset="0"/>
              </a:rPr>
              <a:t>Digital Analytics Platform</a:t>
            </a:r>
            <a:endParaRPr lang="fi-FI" sz="2000" dirty="0">
              <a:solidFill>
                <a:schemeClr val="bg1">
                  <a:lumMod val="50000"/>
                </a:schemeClr>
              </a:solidFill>
              <a:latin typeface="Calibri" panose="020F0502020204030204" pitchFamily="34" charset="0"/>
              <a:cs typeface="Calibri" panose="020F0502020204030204" pitchFamily="34" charset="0"/>
            </a:endParaRPr>
          </a:p>
        </p:txBody>
      </p:sp>
      <p:pic>
        <p:nvPicPr>
          <p:cNvPr id="7" name="Picture 4" descr="Image result for google marketing platform">
            <a:extLst>
              <a:ext uri="{FF2B5EF4-FFF2-40B4-BE49-F238E27FC236}">
                <a16:creationId xmlns:a16="http://schemas.microsoft.com/office/drawing/2014/main" id="{9686A1E2-A4AB-4BC7-8CFE-50FCDDA7A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01" y="-61644"/>
            <a:ext cx="4259328" cy="1905051"/>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6">
            <a:extLst>
              <a:ext uri="{FF2B5EF4-FFF2-40B4-BE49-F238E27FC236}">
                <a16:creationId xmlns:a16="http://schemas.microsoft.com/office/drawing/2014/main" id="{4A973730-4869-4075-B838-2A3B557E3C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3174" y="1215934"/>
            <a:ext cx="10098405" cy="5492115"/>
          </a:xfrm>
          <a:prstGeom prst="rect">
            <a:avLst/>
          </a:prstGeom>
        </p:spPr>
      </p:pic>
      <p:sp>
        <p:nvSpPr>
          <p:cNvPr id="9" name="Rectangle 8">
            <a:extLst>
              <a:ext uri="{FF2B5EF4-FFF2-40B4-BE49-F238E27FC236}">
                <a16:creationId xmlns:a16="http://schemas.microsoft.com/office/drawing/2014/main" id="{7909233B-BFB6-4CE9-BB7C-E506B6D67085}"/>
              </a:ext>
            </a:extLst>
          </p:cNvPr>
          <p:cNvSpPr/>
          <p:nvPr/>
        </p:nvSpPr>
        <p:spPr>
          <a:xfrm>
            <a:off x="4914900" y="3749040"/>
            <a:ext cx="2548890" cy="56007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pic>
        <p:nvPicPr>
          <p:cNvPr id="10" name="Picture 2" descr="Image result for google analytics">
            <a:hlinkClick r:id="rId4"/>
            <a:extLst>
              <a:ext uri="{FF2B5EF4-FFF2-40B4-BE49-F238E27FC236}">
                <a16:creationId xmlns:a16="http://schemas.microsoft.com/office/drawing/2014/main" id="{99A13224-2910-40E4-A99B-C19531883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136" y="3619590"/>
            <a:ext cx="2651896" cy="853484"/>
          </a:xfrm>
          <a:prstGeom prst="rect">
            <a:avLst/>
          </a:prstGeom>
          <a:noFill/>
          <a:ln w="34925">
            <a:solidFill>
              <a:srgbClr val="FF0000"/>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E798FCA-5712-4A94-A2FD-D63301DE499F}"/>
              </a:ext>
            </a:extLst>
          </p:cNvPr>
          <p:cNvSpPr/>
          <p:nvPr/>
        </p:nvSpPr>
        <p:spPr>
          <a:xfrm>
            <a:off x="8459817" y="3593125"/>
            <a:ext cx="1345664" cy="132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sp>
        <p:nvSpPr>
          <p:cNvPr id="12" name="Rectangle 11">
            <a:hlinkClick r:id="rId6"/>
            <a:extLst>
              <a:ext uri="{FF2B5EF4-FFF2-40B4-BE49-F238E27FC236}">
                <a16:creationId xmlns:a16="http://schemas.microsoft.com/office/drawing/2014/main" id="{28052FDB-7D71-4ABE-B9C4-E768DF886F69}"/>
              </a:ext>
            </a:extLst>
          </p:cNvPr>
          <p:cNvSpPr/>
          <p:nvPr/>
        </p:nvSpPr>
        <p:spPr>
          <a:xfrm>
            <a:off x="8540885" y="3647871"/>
            <a:ext cx="1186775" cy="573933"/>
          </a:xfrm>
          <a:prstGeom prst="rect">
            <a:avLst/>
          </a:prstGeom>
          <a:solidFill>
            <a:srgbClr val="CCCCCC"/>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tx1"/>
                </a:solidFill>
                <a:latin typeface="Verdana" panose="020B0604030504040204" pitchFamily="34" charset="0"/>
                <a:ea typeface="Verdana" panose="020B0604030504040204" pitchFamily="34" charset="0"/>
                <a:cs typeface="Verdana" panose="020B0604030504040204" pitchFamily="34" charset="0"/>
              </a:rPr>
              <a:t>Google Data Studio</a:t>
            </a:r>
          </a:p>
        </p:txBody>
      </p:sp>
      <p:sp>
        <p:nvSpPr>
          <p:cNvPr id="13" name="Rectangle 12">
            <a:hlinkClick r:id="rId7"/>
            <a:extLst>
              <a:ext uri="{FF2B5EF4-FFF2-40B4-BE49-F238E27FC236}">
                <a16:creationId xmlns:a16="http://schemas.microsoft.com/office/drawing/2014/main" id="{2D5AB519-F234-493C-B0D8-63AB66EA413B}"/>
              </a:ext>
            </a:extLst>
          </p:cNvPr>
          <p:cNvSpPr/>
          <p:nvPr/>
        </p:nvSpPr>
        <p:spPr>
          <a:xfrm>
            <a:off x="8527913" y="4286652"/>
            <a:ext cx="1186775" cy="573933"/>
          </a:xfrm>
          <a:prstGeom prst="rect">
            <a:avLst/>
          </a:prstGeom>
          <a:solidFill>
            <a:srgbClr val="CCCCCC"/>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tx1"/>
                </a:solidFill>
                <a:latin typeface="Verdana" panose="020B0604030504040204" pitchFamily="34" charset="0"/>
                <a:ea typeface="Verdana" panose="020B0604030504040204" pitchFamily="34" charset="0"/>
                <a:cs typeface="Verdana" panose="020B0604030504040204" pitchFamily="34" charset="0"/>
              </a:rPr>
              <a:t>Google Optimize</a:t>
            </a:r>
          </a:p>
        </p:txBody>
      </p:sp>
      <p:sp>
        <p:nvSpPr>
          <p:cNvPr id="14" name="Rectangle 13">
            <a:hlinkClick r:id="rId8"/>
            <a:extLst>
              <a:ext uri="{FF2B5EF4-FFF2-40B4-BE49-F238E27FC236}">
                <a16:creationId xmlns:a16="http://schemas.microsoft.com/office/drawing/2014/main" id="{182FDB86-F623-4C98-AAD7-194706FB8683}"/>
              </a:ext>
            </a:extLst>
          </p:cNvPr>
          <p:cNvSpPr/>
          <p:nvPr/>
        </p:nvSpPr>
        <p:spPr>
          <a:xfrm rot="16200000">
            <a:off x="7321844" y="4020901"/>
            <a:ext cx="1212714" cy="466653"/>
          </a:xfrm>
          <a:prstGeom prst="rect">
            <a:avLst/>
          </a:prstGeom>
          <a:solidFill>
            <a:srgbClr val="CCCCCC"/>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100" dirty="0">
                <a:solidFill>
                  <a:schemeClr val="tx1"/>
                </a:solidFill>
                <a:latin typeface="Verdana" panose="020B0604030504040204" pitchFamily="34" charset="0"/>
                <a:ea typeface="Verdana" panose="020B0604030504040204" pitchFamily="34" charset="0"/>
                <a:cs typeface="Verdana" panose="020B0604030504040204" pitchFamily="34" charset="0"/>
              </a:rPr>
              <a:t>Attribution</a:t>
            </a:r>
            <a:endParaRPr lang="fi-FI" sz="105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96B7421C-1F67-4735-93F7-0CCBC53C1A49}"/>
              </a:ext>
            </a:extLst>
          </p:cNvPr>
          <p:cNvSpPr/>
          <p:nvPr/>
        </p:nvSpPr>
        <p:spPr>
          <a:xfrm>
            <a:off x="4421171" y="1516794"/>
            <a:ext cx="829559" cy="1368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sp>
        <p:nvSpPr>
          <p:cNvPr id="16" name="Rectangle 15">
            <a:hlinkClick r:id="rId9"/>
            <a:extLst>
              <a:ext uri="{FF2B5EF4-FFF2-40B4-BE49-F238E27FC236}">
                <a16:creationId xmlns:a16="http://schemas.microsoft.com/office/drawing/2014/main" id="{180B6947-4F60-4F4F-ABE2-8B38B12529D7}"/>
              </a:ext>
            </a:extLst>
          </p:cNvPr>
          <p:cNvSpPr/>
          <p:nvPr/>
        </p:nvSpPr>
        <p:spPr>
          <a:xfrm>
            <a:off x="4845279" y="4499933"/>
            <a:ext cx="2679178" cy="339082"/>
          </a:xfrm>
          <a:prstGeom prst="rect">
            <a:avLst/>
          </a:prstGeom>
          <a:solidFill>
            <a:srgbClr val="CCCCCC"/>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tx1"/>
                </a:solidFill>
                <a:latin typeface="Verdana" panose="020B0604030504040204" pitchFamily="34" charset="0"/>
                <a:ea typeface="Verdana" panose="020B0604030504040204" pitchFamily="34" charset="0"/>
                <a:cs typeface="Verdana" panose="020B0604030504040204" pitchFamily="34" charset="0"/>
              </a:rPr>
              <a:t>Audience Center</a:t>
            </a:r>
          </a:p>
        </p:txBody>
      </p:sp>
      <p:cxnSp>
        <p:nvCxnSpPr>
          <p:cNvPr id="17" name="Straight Connector 16">
            <a:extLst>
              <a:ext uri="{FF2B5EF4-FFF2-40B4-BE49-F238E27FC236}">
                <a16:creationId xmlns:a16="http://schemas.microsoft.com/office/drawing/2014/main" id="{85C1508B-D69E-4023-9DD2-C47D2958612D}"/>
              </a:ext>
            </a:extLst>
          </p:cNvPr>
          <p:cNvCxnSpPr/>
          <p:nvPr/>
        </p:nvCxnSpPr>
        <p:spPr>
          <a:xfrm>
            <a:off x="5250730" y="2855474"/>
            <a:ext cx="0" cy="753842"/>
          </a:xfrm>
          <a:prstGeom prst="line">
            <a:avLst/>
          </a:prstGeom>
          <a:ln w="28575" cmpd="sng">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D491AFA3-A9E5-44E3-B093-1328A587885E}"/>
              </a:ext>
            </a:extLst>
          </p:cNvPr>
          <p:cNvCxnSpPr>
            <a:cxnSpLocks/>
          </p:cNvCxnSpPr>
          <p:nvPr/>
        </p:nvCxnSpPr>
        <p:spPr>
          <a:xfrm>
            <a:off x="7091639" y="1521994"/>
            <a:ext cx="0" cy="2087322"/>
          </a:xfrm>
          <a:prstGeom prst="line">
            <a:avLst/>
          </a:prstGeom>
          <a:ln w="28575" cmpd="sng">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482E603E-74F8-4985-882C-41931D7E168C}"/>
              </a:ext>
            </a:extLst>
          </p:cNvPr>
          <p:cNvCxnSpPr/>
          <p:nvPr/>
        </p:nvCxnSpPr>
        <p:spPr>
          <a:xfrm>
            <a:off x="4845282" y="4499933"/>
            <a:ext cx="0" cy="801829"/>
          </a:xfrm>
          <a:prstGeom prst="line">
            <a:avLst/>
          </a:prstGeom>
          <a:ln w="28575" cmpd="sng">
            <a:solidFill>
              <a:srgbClr val="FF0000"/>
            </a:solidFill>
          </a:ln>
        </p:spPr>
        <p:style>
          <a:lnRef idx="1">
            <a:schemeClr val="accent5"/>
          </a:lnRef>
          <a:fillRef idx="0">
            <a:schemeClr val="accent5"/>
          </a:fillRef>
          <a:effectRef idx="0">
            <a:schemeClr val="accent5"/>
          </a:effectRef>
          <a:fontRef idx="minor">
            <a:schemeClr val="tx1"/>
          </a:fontRef>
        </p:style>
      </p:cxnSp>
      <p:sp>
        <p:nvSpPr>
          <p:cNvPr id="20" name="Rectangle 19">
            <a:hlinkClick r:id="rId9"/>
            <a:extLst>
              <a:ext uri="{FF2B5EF4-FFF2-40B4-BE49-F238E27FC236}">
                <a16:creationId xmlns:a16="http://schemas.microsoft.com/office/drawing/2014/main" id="{86B6AFE4-8708-4EAD-8E37-5D5E270679C6}"/>
              </a:ext>
            </a:extLst>
          </p:cNvPr>
          <p:cNvSpPr/>
          <p:nvPr/>
        </p:nvSpPr>
        <p:spPr>
          <a:xfrm>
            <a:off x="4311882" y="5264909"/>
            <a:ext cx="1192103" cy="339082"/>
          </a:xfrm>
          <a:prstGeom prst="rect">
            <a:avLst/>
          </a:prstGeom>
          <a:solidFill>
            <a:srgbClr val="CCCCCC"/>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tx1"/>
                </a:solidFill>
                <a:latin typeface="Verdana" panose="020B0604030504040204" pitchFamily="34" charset="0"/>
                <a:ea typeface="Verdana" panose="020B0604030504040204" pitchFamily="34" charset="0"/>
                <a:cs typeface="Verdana" panose="020B0604030504040204" pitchFamily="34" charset="0"/>
              </a:rPr>
              <a:t>APIs</a:t>
            </a:r>
          </a:p>
        </p:txBody>
      </p:sp>
      <p:sp>
        <p:nvSpPr>
          <p:cNvPr id="21" name="Rectangle 20">
            <a:extLst>
              <a:ext uri="{FF2B5EF4-FFF2-40B4-BE49-F238E27FC236}">
                <a16:creationId xmlns:a16="http://schemas.microsoft.com/office/drawing/2014/main" id="{E8428801-8316-4694-9747-A575CE183633}"/>
              </a:ext>
            </a:extLst>
          </p:cNvPr>
          <p:cNvSpPr/>
          <p:nvPr/>
        </p:nvSpPr>
        <p:spPr>
          <a:xfrm>
            <a:off x="9976670" y="3943927"/>
            <a:ext cx="1203032" cy="776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sp>
        <p:nvSpPr>
          <p:cNvPr id="22" name="Rectangle 21">
            <a:hlinkClick r:id="rId10"/>
            <a:extLst>
              <a:ext uri="{FF2B5EF4-FFF2-40B4-BE49-F238E27FC236}">
                <a16:creationId xmlns:a16="http://schemas.microsoft.com/office/drawing/2014/main" id="{E654223E-CF0F-4584-88C5-7191CF12D08A}"/>
              </a:ext>
            </a:extLst>
          </p:cNvPr>
          <p:cNvSpPr/>
          <p:nvPr/>
        </p:nvSpPr>
        <p:spPr>
          <a:xfrm rot="16200000">
            <a:off x="3199770" y="4080129"/>
            <a:ext cx="1329071" cy="355059"/>
          </a:xfrm>
          <a:prstGeom prst="rect">
            <a:avLst/>
          </a:prstGeom>
          <a:solidFill>
            <a:srgbClr val="CCCCCC"/>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100" dirty="0">
                <a:solidFill>
                  <a:schemeClr val="tx1"/>
                </a:solidFill>
                <a:latin typeface="Verdana" panose="020B0604030504040204" pitchFamily="34" charset="0"/>
                <a:ea typeface="Verdana" panose="020B0604030504040204" pitchFamily="34" charset="0"/>
                <a:cs typeface="Verdana" panose="020B0604030504040204" pitchFamily="34" charset="0"/>
              </a:rPr>
              <a:t>GTM</a:t>
            </a:r>
            <a:endParaRPr lang="fi-FI" sz="105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504F980C-E23E-4817-8F60-F36CBB7D982D}"/>
              </a:ext>
            </a:extLst>
          </p:cNvPr>
          <p:cNvSpPr/>
          <p:nvPr/>
        </p:nvSpPr>
        <p:spPr>
          <a:xfrm>
            <a:off x="3641315" y="3548166"/>
            <a:ext cx="400523" cy="1352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sp>
        <p:nvSpPr>
          <p:cNvPr id="24" name="Rectangle 23">
            <a:extLst>
              <a:ext uri="{FF2B5EF4-FFF2-40B4-BE49-F238E27FC236}">
                <a16:creationId xmlns:a16="http://schemas.microsoft.com/office/drawing/2014/main" id="{4EABC04D-A6E9-499B-A725-871067B1A516}"/>
              </a:ext>
            </a:extLst>
          </p:cNvPr>
          <p:cNvSpPr/>
          <p:nvPr/>
        </p:nvSpPr>
        <p:spPr>
          <a:xfrm>
            <a:off x="7697509" y="3629864"/>
            <a:ext cx="494840" cy="1219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cxnSp>
        <p:nvCxnSpPr>
          <p:cNvPr id="25" name="Straight Connector 24">
            <a:extLst>
              <a:ext uri="{FF2B5EF4-FFF2-40B4-BE49-F238E27FC236}">
                <a16:creationId xmlns:a16="http://schemas.microsoft.com/office/drawing/2014/main" id="{2C76BD34-7C17-482F-A3AD-FA2BB3FC698C}"/>
              </a:ext>
            </a:extLst>
          </p:cNvPr>
          <p:cNvCxnSpPr>
            <a:cxnSpLocks/>
          </p:cNvCxnSpPr>
          <p:nvPr/>
        </p:nvCxnSpPr>
        <p:spPr>
          <a:xfrm>
            <a:off x="7524492" y="4493904"/>
            <a:ext cx="0" cy="801829"/>
          </a:xfrm>
          <a:prstGeom prst="line">
            <a:avLst/>
          </a:prstGeom>
          <a:ln w="28575" cmpd="sng">
            <a:solidFill>
              <a:srgbClr val="FF0000"/>
            </a:solidFill>
          </a:ln>
        </p:spPr>
        <p:style>
          <a:lnRef idx="1">
            <a:schemeClr val="accent5"/>
          </a:lnRef>
          <a:fillRef idx="0">
            <a:schemeClr val="accent5"/>
          </a:fillRef>
          <a:effectRef idx="0">
            <a:schemeClr val="accent5"/>
          </a:effectRef>
          <a:fontRef idx="minor">
            <a:schemeClr val="tx1"/>
          </a:fontRef>
        </p:style>
      </p:cxnSp>
      <p:sp>
        <p:nvSpPr>
          <p:cNvPr id="26" name="Rectangle 25">
            <a:hlinkClick r:id="rId9"/>
            <a:extLst>
              <a:ext uri="{FF2B5EF4-FFF2-40B4-BE49-F238E27FC236}">
                <a16:creationId xmlns:a16="http://schemas.microsoft.com/office/drawing/2014/main" id="{1D3AC354-3BAA-4CFA-A074-ED4EEFA3787C}"/>
              </a:ext>
            </a:extLst>
          </p:cNvPr>
          <p:cNvSpPr/>
          <p:nvPr/>
        </p:nvSpPr>
        <p:spPr>
          <a:xfrm>
            <a:off x="6991092" y="5258880"/>
            <a:ext cx="1270039" cy="339082"/>
          </a:xfrm>
          <a:prstGeom prst="rect">
            <a:avLst/>
          </a:prstGeom>
          <a:solidFill>
            <a:srgbClr val="CCCCCC"/>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en-GB" sz="1200" dirty="0">
                <a:solidFill>
                  <a:schemeClr val="tx1"/>
                </a:solidFill>
                <a:latin typeface="Verdana" panose="020B0604030504040204" pitchFamily="34" charset="0"/>
                <a:ea typeface="Verdana" panose="020B0604030504040204" pitchFamily="34" charset="0"/>
                <a:cs typeface="Verdana" panose="020B0604030504040204" pitchFamily="34" charset="0"/>
              </a:rPr>
              <a:t>Big Query</a:t>
            </a:r>
            <a:endParaRPr lang="fi-FI"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27" name="Picture 26">
            <a:extLst>
              <a:ext uri="{FF2B5EF4-FFF2-40B4-BE49-F238E27FC236}">
                <a16:creationId xmlns:a16="http://schemas.microsoft.com/office/drawing/2014/main" id="{4621D720-654C-46FD-B5AE-9BA14329B4D8}"/>
              </a:ext>
            </a:extLst>
          </p:cNvPr>
          <p:cNvPicPr>
            <a:picLocks noChangeAspect="1"/>
          </p:cNvPicPr>
          <p:nvPr/>
        </p:nvPicPr>
        <p:blipFill>
          <a:blip r:embed="rId11"/>
          <a:stretch>
            <a:fillRect/>
          </a:stretch>
        </p:blipFill>
        <p:spPr>
          <a:xfrm>
            <a:off x="3802562" y="876993"/>
            <a:ext cx="2085439" cy="655275"/>
          </a:xfrm>
          <a:prstGeom prst="rect">
            <a:avLst/>
          </a:prstGeom>
          <a:ln w="38100">
            <a:noFill/>
          </a:ln>
        </p:spPr>
      </p:pic>
      <p:pic>
        <p:nvPicPr>
          <p:cNvPr id="28" name="Picture 27">
            <a:extLst>
              <a:ext uri="{FF2B5EF4-FFF2-40B4-BE49-F238E27FC236}">
                <a16:creationId xmlns:a16="http://schemas.microsoft.com/office/drawing/2014/main" id="{1B7FADFF-9FBE-4825-87A7-D933B1498BF7}"/>
              </a:ext>
            </a:extLst>
          </p:cNvPr>
          <p:cNvPicPr>
            <a:picLocks noChangeAspect="1"/>
          </p:cNvPicPr>
          <p:nvPr/>
        </p:nvPicPr>
        <p:blipFill>
          <a:blip r:embed="rId12"/>
          <a:stretch>
            <a:fillRect/>
          </a:stretch>
        </p:blipFill>
        <p:spPr>
          <a:xfrm>
            <a:off x="6359704" y="932853"/>
            <a:ext cx="2313655" cy="510932"/>
          </a:xfrm>
          <a:prstGeom prst="rect">
            <a:avLst/>
          </a:prstGeom>
        </p:spPr>
      </p:pic>
      <p:sp>
        <p:nvSpPr>
          <p:cNvPr id="29" name="Rectangle 28">
            <a:extLst>
              <a:ext uri="{FF2B5EF4-FFF2-40B4-BE49-F238E27FC236}">
                <a16:creationId xmlns:a16="http://schemas.microsoft.com/office/drawing/2014/main" id="{2A20C7C5-EC3B-4EF5-AEC4-F7161413A816}"/>
              </a:ext>
            </a:extLst>
          </p:cNvPr>
          <p:cNvSpPr/>
          <p:nvPr/>
        </p:nvSpPr>
        <p:spPr>
          <a:xfrm>
            <a:off x="3583963" y="875283"/>
            <a:ext cx="2496621" cy="655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dirty="0">
              <a:solidFill>
                <a:schemeClr val="bg1"/>
              </a:solidFill>
              <a:latin typeface="Arial"/>
              <a:cs typeface="Arial"/>
            </a:endParaRPr>
          </a:p>
        </p:txBody>
      </p:sp>
      <p:pic>
        <p:nvPicPr>
          <p:cNvPr id="30" name="Picture 29" descr="Image result for google surveys logo">
            <a:extLst>
              <a:ext uri="{FF2B5EF4-FFF2-40B4-BE49-F238E27FC236}">
                <a16:creationId xmlns:a16="http://schemas.microsoft.com/office/drawing/2014/main" id="{E1B21A2F-0DF3-4A42-AFAE-36222D845C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94879" y="2274910"/>
            <a:ext cx="572824" cy="53103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rId9"/>
            <a:extLst>
              <a:ext uri="{FF2B5EF4-FFF2-40B4-BE49-F238E27FC236}">
                <a16:creationId xmlns:a16="http://schemas.microsoft.com/office/drawing/2014/main" id="{79898023-BABE-4CF5-B29C-1504BF31383F}"/>
              </a:ext>
            </a:extLst>
          </p:cNvPr>
          <p:cNvSpPr/>
          <p:nvPr/>
        </p:nvSpPr>
        <p:spPr>
          <a:xfrm>
            <a:off x="8546272" y="2947480"/>
            <a:ext cx="1270039" cy="481520"/>
          </a:xfrm>
          <a:prstGeom prst="rect">
            <a:avLst/>
          </a:prstGeom>
          <a:solidFill>
            <a:srgbClr val="CCCCCC"/>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en-GB" sz="1200" dirty="0">
                <a:solidFill>
                  <a:schemeClr val="tx1"/>
                </a:solidFill>
                <a:latin typeface="Verdana" panose="020B0604030504040204" pitchFamily="34" charset="0"/>
                <a:ea typeface="Verdana" panose="020B0604030504040204" pitchFamily="34" charset="0"/>
                <a:cs typeface="Verdana" panose="020B0604030504040204" pitchFamily="34" charset="0"/>
              </a:rPr>
              <a:t>Google Surveys</a:t>
            </a:r>
            <a:endParaRPr lang="fi-FI"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9014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6" grpId="0" animBg="1"/>
      <p:bldP spid="20" grpId="0" animBg="1"/>
      <p:bldP spid="22" grpId="0" animBg="1"/>
      <p:bldP spid="23" grpId="0" animBg="1"/>
      <p:bldP spid="24" grpId="0" animBg="1"/>
      <p:bldP spid="26" grpId="0" animBg="1"/>
      <p:bldP spid="29"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F4AB85-6A79-46FA-8867-576ABDEF2052}"/>
              </a:ext>
            </a:extLst>
          </p:cNvPr>
          <p:cNvSpPr>
            <a:spLocks noGrp="1"/>
          </p:cNvSpPr>
          <p:nvPr>
            <p:ph type="title"/>
          </p:nvPr>
        </p:nvSpPr>
        <p:spPr>
          <a:xfrm>
            <a:off x="301398" y="2766218"/>
            <a:ext cx="10515600" cy="1325563"/>
          </a:xfrm>
        </p:spPr>
        <p:txBody>
          <a:bodyPr>
            <a:normAutofit/>
          </a:bodyPr>
          <a:lstStyle/>
          <a:p>
            <a:pPr algn="ctr"/>
            <a:r>
              <a:rPr lang="fi-FI" sz="7200" b="1" dirty="0"/>
              <a:t>Keitä tavoittelet ja miksi? </a:t>
            </a:r>
          </a:p>
        </p:txBody>
      </p:sp>
    </p:spTree>
    <p:extLst>
      <p:ext uri="{BB962C8B-B14F-4D97-AF65-F5344CB8AC3E}">
        <p14:creationId xmlns:p14="http://schemas.microsoft.com/office/powerpoint/2010/main" val="2443800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0A1DF-B42F-4807-B510-1F8B5DFE2CF9}"/>
              </a:ext>
            </a:extLst>
          </p:cNvPr>
          <p:cNvSpPr>
            <a:spLocks noGrp="1"/>
          </p:cNvSpPr>
          <p:nvPr>
            <p:ph type="title"/>
          </p:nvPr>
        </p:nvSpPr>
        <p:spPr/>
        <p:txBody>
          <a:bodyPr/>
          <a:lstStyle/>
          <a:p>
            <a:r>
              <a:rPr lang="en-US" dirty="0"/>
              <a:t>Google Marketing Platform</a:t>
            </a:r>
          </a:p>
        </p:txBody>
      </p:sp>
      <p:sp>
        <p:nvSpPr>
          <p:cNvPr id="4" name="Content Placeholder 3">
            <a:extLst>
              <a:ext uri="{FF2B5EF4-FFF2-40B4-BE49-F238E27FC236}">
                <a16:creationId xmlns:a16="http://schemas.microsoft.com/office/drawing/2014/main" id="{98AB2915-FE02-4D44-80E8-564B1946388A}"/>
              </a:ext>
            </a:extLst>
          </p:cNvPr>
          <p:cNvSpPr>
            <a:spLocks noGrp="1"/>
          </p:cNvSpPr>
          <p:nvPr>
            <p:ph idx="1"/>
          </p:nvPr>
        </p:nvSpPr>
        <p:spPr>
          <a:xfrm>
            <a:off x="838199" y="1825625"/>
            <a:ext cx="10772553" cy="4351338"/>
          </a:xfrm>
        </p:spPr>
        <p:txBody>
          <a:bodyPr>
            <a:noAutofit/>
          </a:bodyPr>
          <a:lstStyle/>
          <a:p>
            <a:pPr marL="216000" lvl="0" indent="-216000">
              <a:lnSpc>
                <a:spcPct val="150000"/>
              </a:lnSpc>
              <a:spcBef>
                <a:spcPts val="0"/>
              </a:spcBef>
              <a:buSzPct val="100000"/>
              <a:buFont typeface="Arial" panose="020B0604020202020204" pitchFamily="34" charset="0"/>
              <a:buChar char="•"/>
            </a:pPr>
            <a:r>
              <a:rPr lang="fi" sz="1800" b="1" dirty="0">
                <a:solidFill>
                  <a:srgbClr val="062134"/>
                </a:solidFill>
                <a:latin typeface="Myriad Pro"/>
                <a:ea typeface="Ubuntu Condensed"/>
                <a:cs typeface="Arial" panose="020B0604020202020204" pitchFamily="34" charset="0"/>
                <a:sym typeface="Ubuntu Condensed"/>
              </a:rPr>
              <a:t>Google Analytics</a:t>
            </a:r>
            <a:r>
              <a:rPr lang="fi" sz="1800" dirty="0">
                <a:solidFill>
                  <a:srgbClr val="062134"/>
                </a:solidFill>
                <a:latin typeface="Myriad Pro"/>
                <a:ea typeface="Ubuntu Condensed"/>
                <a:cs typeface="Arial" panose="020B0604020202020204" pitchFamily="34" charset="0"/>
                <a:sym typeface="Ubuntu Condensed"/>
              </a:rPr>
              <a:t>: </a:t>
            </a:r>
            <a:r>
              <a:rPr lang="fi-FI" sz="1800" dirty="0">
                <a:solidFill>
                  <a:srgbClr val="062134"/>
                </a:solidFill>
                <a:latin typeface="Myriad Pro"/>
                <a:ea typeface="Ubuntu Condensed"/>
                <a:cs typeface="Arial" panose="020B0604020202020204" pitchFamily="34" charset="0"/>
                <a:sym typeface="Ubuntu Condensed"/>
                <a:hlinkClick r:id="rId2"/>
              </a:rPr>
              <a:t>https://analytics.google.com</a:t>
            </a:r>
            <a:r>
              <a:rPr lang="fi-FI" sz="1800" dirty="0">
                <a:solidFill>
                  <a:srgbClr val="062134"/>
                </a:solidFill>
                <a:latin typeface="Myriad Pro"/>
                <a:ea typeface="Ubuntu Condensed"/>
                <a:cs typeface="Arial" panose="020B0604020202020204" pitchFamily="34" charset="0"/>
                <a:sym typeface="Ubuntu Condensed"/>
              </a:rPr>
              <a:t> – verkkopalveluiden ja sovellusten analysointi</a:t>
            </a:r>
          </a:p>
          <a:p>
            <a:pPr marL="216000" lvl="0" indent="-216000">
              <a:lnSpc>
                <a:spcPct val="150000"/>
              </a:lnSpc>
              <a:spcBef>
                <a:spcPts val="0"/>
              </a:spcBef>
              <a:buSzPct val="100000"/>
              <a:buFont typeface="Arial" panose="020B0604020202020204" pitchFamily="34" charset="0"/>
              <a:buChar char="•"/>
            </a:pPr>
            <a:r>
              <a:rPr lang="fi" sz="1800" b="1" dirty="0">
                <a:solidFill>
                  <a:srgbClr val="062134"/>
                </a:solidFill>
                <a:latin typeface="Myriad Pro"/>
                <a:ea typeface="Ubuntu Condensed"/>
                <a:cs typeface="Arial" panose="020B0604020202020204" pitchFamily="34" charset="0"/>
                <a:sym typeface="Ubuntu Condensed"/>
              </a:rPr>
              <a:t>Google Tag Manager</a:t>
            </a:r>
            <a:r>
              <a:rPr lang="fi" sz="1800" dirty="0">
                <a:solidFill>
                  <a:srgbClr val="062134"/>
                </a:solidFill>
                <a:latin typeface="Myriad Pro"/>
                <a:ea typeface="Ubuntu Condensed"/>
                <a:cs typeface="Arial" panose="020B0604020202020204" pitchFamily="34" charset="0"/>
                <a:sym typeface="Ubuntu Condensed"/>
              </a:rPr>
              <a:t>: </a:t>
            </a:r>
            <a:r>
              <a:rPr lang="fi" sz="1800" u="sng" dirty="0">
                <a:solidFill>
                  <a:schemeClr val="hlink"/>
                </a:solidFill>
                <a:latin typeface="Myriad Pro"/>
                <a:ea typeface="Ubuntu Condensed"/>
                <a:cs typeface="Arial" panose="020B0604020202020204" pitchFamily="34" charset="0"/>
                <a:sym typeface="Ubuntu Condensed"/>
                <a:hlinkClick r:id="rId3"/>
              </a:rPr>
              <a:t>https://tagmanager.google.com</a:t>
            </a:r>
            <a:r>
              <a:rPr lang="fi" sz="1800" dirty="0">
                <a:solidFill>
                  <a:srgbClr val="062134"/>
                </a:solidFill>
                <a:latin typeface="Myriad Pro"/>
                <a:ea typeface="Ubuntu Condensed"/>
                <a:cs typeface="Arial" panose="020B0604020202020204" pitchFamily="34" charset="0"/>
                <a:sym typeface="Ubuntu Condensed"/>
              </a:rPr>
              <a:t> - mittaamisen joustava tekninen toteutus</a:t>
            </a:r>
            <a:endParaRPr lang="fi" sz="1800" u="sng" dirty="0">
              <a:solidFill>
                <a:schemeClr val="hlink"/>
              </a:solidFill>
              <a:latin typeface="Myriad Pro"/>
              <a:ea typeface="Ubuntu Condensed"/>
              <a:cs typeface="Arial" panose="020B0604020202020204" pitchFamily="34" charset="0"/>
              <a:sym typeface="Ubuntu Condensed"/>
              <a:hlinkClick r:id="rId3"/>
            </a:endParaRPr>
          </a:p>
          <a:p>
            <a:pPr marL="216000" lvl="0" indent="-216000">
              <a:lnSpc>
                <a:spcPct val="150000"/>
              </a:lnSpc>
              <a:spcBef>
                <a:spcPts val="0"/>
              </a:spcBef>
              <a:buSzPct val="100000"/>
              <a:buFont typeface="Arial" panose="020B0604020202020204" pitchFamily="34" charset="0"/>
              <a:buChar char="•"/>
            </a:pPr>
            <a:r>
              <a:rPr lang="fi" sz="1800" b="1" dirty="0">
                <a:solidFill>
                  <a:srgbClr val="062134"/>
                </a:solidFill>
                <a:latin typeface="Myriad Pro"/>
                <a:ea typeface="Ubuntu Condensed"/>
                <a:cs typeface="Arial" panose="020B0604020202020204" pitchFamily="34" charset="0"/>
                <a:sym typeface="Ubuntu Condensed"/>
              </a:rPr>
              <a:t>Google Data Studio</a:t>
            </a:r>
            <a:r>
              <a:rPr lang="fi" sz="1800" dirty="0">
                <a:solidFill>
                  <a:srgbClr val="062134"/>
                </a:solidFill>
                <a:latin typeface="Myriad Pro"/>
                <a:ea typeface="Ubuntu Condensed"/>
                <a:cs typeface="Arial" panose="020B0604020202020204" pitchFamily="34" charset="0"/>
                <a:sym typeface="Ubuntu Condensed"/>
              </a:rPr>
              <a:t>: </a:t>
            </a:r>
            <a:r>
              <a:rPr lang="fi-FI" sz="1800" dirty="0">
                <a:solidFill>
                  <a:srgbClr val="062134"/>
                </a:solidFill>
                <a:latin typeface="Myriad Pro"/>
                <a:ea typeface="Ubuntu Condensed"/>
                <a:cs typeface="Arial" panose="020B0604020202020204" pitchFamily="34" charset="0"/>
                <a:sym typeface="Ubuntu Condensed"/>
                <a:hlinkClick r:id="rId4"/>
              </a:rPr>
              <a:t>https://datastudio.google.com</a:t>
            </a:r>
            <a:r>
              <a:rPr lang="fi-FI" sz="1800" dirty="0">
                <a:solidFill>
                  <a:srgbClr val="062134"/>
                </a:solidFill>
                <a:latin typeface="Myriad Pro"/>
                <a:ea typeface="Ubuntu Condensed"/>
                <a:cs typeface="Arial" panose="020B0604020202020204" pitchFamily="34" charset="0"/>
                <a:sym typeface="Ubuntu Condensed"/>
              </a:rPr>
              <a:t> – datan visualisointi ja jakaminen</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Google Optimize: </a:t>
            </a:r>
            <a:r>
              <a:rPr lang="fi-FI" sz="1800" dirty="0">
                <a:solidFill>
                  <a:srgbClr val="062134"/>
                </a:solidFill>
                <a:latin typeface="Myriad Pro"/>
                <a:ea typeface="Ubuntu Condensed"/>
                <a:cs typeface="Arial" panose="020B0604020202020204" pitchFamily="34" charset="0"/>
                <a:sym typeface="Ubuntu Condensed"/>
                <a:hlinkClick r:id="rId5"/>
              </a:rPr>
              <a:t>https://optimize.google.com</a:t>
            </a:r>
            <a:r>
              <a:rPr lang="fi-FI" sz="1800" dirty="0">
                <a:solidFill>
                  <a:srgbClr val="062134"/>
                </a:solidFill>
                <a:latin typeface="Myriad Pro"/>
                <a:ea typeface="Ubuntu Condensed"/>
                <a:cs typeface="Arial" panose="020B0604020202020204" pitchFamily="34" charset="0"/>
                <a:sym typeface="Ubuntu Condensed"/>
              </a:rPr>
              <a:t> – konversio-optimointi: versio- ja monimuuttujatestaus</a:t>
            </a:r>
            <a:endParaRPr lang="fi" sz="1800" dirty="0">
              <a:solidFill>
                <a:srgbClr val="062134"/>
              </a:solidFill>
              <a:latin typeface="Myriad Pro"/>
              <a:ea typeface="Ubuntu Condensed"/>
              <a:cs typeface="Arial" panose="020B0604020202020204" pitchFamily="34" charset="0"/>
              <a:sym typeface="Ubuntu Condensed"/>
            </a:endParaRPr>
          </a:p>
          <a:p>
            <a:pPr marL="216000" lvl="0" indent="-216000">
              <a:lnSpc>
                <a:spcPct val="150000"/>
              </a:lnSpc>
              <a:spcBef>
                <a:spcPts val="0"/>
              </a:spcBef>
              <a:buSzPct val="100000"/>
              <a:buFont typeface="Arial" panose="020B0604020202020204" pitchFamily="34" charset="0"/>
              <a:buChar char="•"/>
            </a:pPr>
            <a:r>
              <a:rPr lang="fi" sz="1800" dirty="0">
                <a:solidFill>
                  <a:srgbClr val="062134"/>
                </a:solidFill>
                <a:latin typeface="Myriad Pro"/>
                <a:ea typeface="Ubuntu Condensed"/>
                <a:cs typeface="Arial" panose="020B0604020202020204" pitchFamily="34" charset="0"/>
                <a:sym typeface="Ubuntu Condensed"/>
              </a:rPr>
              <a:t>Google Attribution: </a:t>
            </a:r>
            <a:r>
              <a:rPr lang="fi-FI" sz="1800" dirty="0">
                <a:solidFill>
                  <a:srgbClr val="062134"/>
                </a:solidFill>
                <a:latin typeface="Myriad Pro"/>
                <a:ea typeface="Ubuntu Condensed"/>
                <a:cs typeface="Arial" panose="020B0604020202020204" pitchFamily="34" charset="0"/>
                <a:sym typeface="Ubuntu Condensed"/>
                <a:hlinkClick r:id="rId6"/>
              </a:rPr>
              <a:t>https://attribution.google.com</a:t>
            </a:r>
            <a:r>
              <a:rPr lang="fi-FI" sz="1800" dirty="0">
                <a:solidFill>
                  <a:srgbClr val="062134"/>
                </a:solidFill>
                <a:latin typeface="Myriad Pro"/>
                <a:ea typeface="Ubuntu Condensed"/>
                <a:cs typeface="Arial" panose="020B0604020202020204" pitchFamily="34" charset="0"/>
                <a:sym typeface="Ubuntu Condensed"/>
              </a:rPr>
              <a:t> – coming up to Finland...maybe?</a:t>
            </a:r>
            <a:endParaRPr lang="fi" sz="1800" dirty="0">
              <a:solidFill>
                <a:srgbClr val="062134"/>
              </a:solidFill>
              <a:latin typeface="Myriad Pro"/>
              <a:ea typeface="Ubuntu Condensed"/>
              <a:cs typeface="Arial" panose="020B0604020202020204" pitchFamily="34" charset="0"/>
              <a:sym typeface="Ubuntu Condensed"/>
            </a:endParaRPr>
          </a:p>
          <a:p>
            <a:pPr marL="21600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Google Surveys: </a:t>
            </a:r>
            <a:r>
              <a:rPr lang="fi-FI" sz="1800" dirty="0">
                <a:solidFill>
                  <a:srgbClr val="062134"/>
                </a:solidFill>
                <a:latin typeface="Myriad Pro"/>
                <a:ea typeface="Ubuntu Condensed"/>
                <a:cs typeface="Arial" panose="020B0604020202020204" pitchFamily="34" charset="0"/>
                <a:sym typeface="Ubuntu Condensed"/>
                <a:hlinkClick r:id="rId7"/>
              </a:rPr>
              <a:t>https://surveys.google.com</a:t>
            </a:r>
            <a:r>
              <a:rPr lang="fi-FI" sz="1800" dirty="0">
                <a:solidFill>
                  <a:srgbClr val="062134"/>
                </a:solidFill>
                <a:latin typeface="Myriad Pro"/>
                <a:ea typeface="Ubuntu Condensed"/>
                <a:cs typeface="Arial" panose="020B0604020202020204" pitchFamily="34" charset="0"/>
                <a:sym typeface="Ubuntu Condensed"/>
              </a:rPr>
              <a:t> – kävijäkyselyt sivustolla (paneeli ei vielä Suomessa)</a:t>
            </a:r>
            <a:endParaRPr lang="fi" sz="1800" dirty="0">
              <a:solidFill>
                <a:srgbClr val="062134"/>
              </a:solidFill>
              <a:latin typeface="Myriad Pro"/>
              <a:ea typeface="Ubuntu Condensed"/>
              <a:cs typeface="Arial" panose="020B0604020202020204" pitchFamily="34" charset="0"/>
              <a:sym typeface="Ubuntu Condensed"/>
            </a:endParaRPr>
          </a:p>
          <a:p>
            <a:pPr marL="216000" lvl="0" indent="-216000">
              <a:lnSpc>
                <a:spcPct val="150000"/>
              </a:lnSpc>
              <a:spcBef>
                <a:spcPts val="0"/>
              </a:spcBef>
              <a:buSzPct val="100000"/>
              <a:buFont typeface="Arial" panose="020B0604020202020204" pitchFamily="34" charset="0"/>
              <a:buChar char="•"/>
            </a:pPr>
            <a:r>
              <a:rPr lang="fi" sz="1800" dirty="0">
                <a:solidFill>
                  <a:srgbClr val="062134"/>
                </a:solidFill>
                <a:latin typeface="Myriad Pro"/>
                <a:ea typeface="Ubuntu Condensed"/>
                <a:cs typeface="Arial" panose="020B0604020202020204" pitchFamily="34" charset="0"/>
                <a:sym typeface="Ubuntu Condensed"/>
              </a:rPr>
              <a:t>Search Console: </a:t>
            </a:r>
            <a:r>
              <a:rPr lang="fi" sz="1800" u="sng" dirty="0">
                <a:solidFill>
                  <a:srgbClr val="1155CC"/>
                </a:solidFill>
                <a:latin typeface="Myriad Pro"/>
                <a:ea typeface="Ubuntu Condensed"/>
                <a:cs typeface="Arial" panose="020B0604020202020204" pitchFamily="34" charset="0"/>
                <a:sym typeface="Ubuntu Condensed"/>
                <a:hlinkClick r:id="rId8"/>
              </a:rPr>
              <a:t>http://www.google.com/webmasters/tools</a:t>
            </a:r>
            <a:r>
              <a:rPr lang="fi" sz="1800" dirty="0">
                <a:solidFill>
                  <a:srgbClr val="062134"/>
                </a:solidFill>
                <a:latin typeface="Myriad Pro"/>
                <a:ea typeface="Ubuntu Condensed"/>
                <a:cs typeface="Arial" panose="020B0604020202020204" pitchFamily="34" charset="0"/>
                <a:sym typeface="Ubuntu Condensed"/>
              </a:rPr>
              <a:t> - luonnollisten hakutulosten data (SEO)</a:t>
            </a:r>
            <a:endParaRPr lang="fi" sz="1800" u="sng" dirty="0">
              <a:solidFill>
                <a:schemeClr val="dk1"/>
              </a:solidFill>
              <a:latin typeface="Myriad Pro"/>
              <a:ea typeface="Ubuntu Condensed"/>
              <a:cs typeface="Arial" panose="020B0604020202020204" pitchFamily="34" charset="0"/>
              <a:sym typeface="Ubuntu Condensed"/>
            </a:endParaRPr>
          </a:p>
          <a:p>
            <a:pPr marL="216000" lvl="0" indent="-216000">
              <a:lnSpc>
                <a:spcPct val="150000"/>
              </a:lnSpc>
              <a:spcBef>
                <a:spcPts val="0"/>
              </a:spcBef>
              <a:buSzPct val="100000"/>
              <a:buFont typeface="Arial" panose="020B0604020202020204" pitchFamily="34" charset="0"/>
              <a:buChar char="•"/>
            </a:pPr>
            <a:r>
              <a:rPr lang="fi" sz="1800" b="1" dirty="0">
                <a:solidFill>
                  <a:srgbClr val="062134"/>
                </a:solidFill>
                <a:latin typeface="Myriad Pro"/>
                <a:ea typeface="Ubuntu Condensed"/>
                <a:cs typeface="Arial" panose="020B0604020202020204" pitchFamily="34" charset="0"/>
                <a:sym typeface="Ubuntu Condensed"/>
              </a:rPr>
              <a:t>Google Ads</a:t>
            </a:r>
            <a:r>
              <a:rPr lang="fi" sz="1800" dirty="0">
                <a:solidFill>
                  <a:srgbClr val="062134"/>
                </a:solidFill>
                <a:latin typeface="Myriad Pro"/>
                <a:ea typeface="Ubuntu Condensed"/>
                <a:cs typeface="Arial" panose="020B0604020202020204" pitchFamily="34" charset="0"/>
                <a:sym typeface="Ubuntu Condensed"/>
              </a:rPr>
              <a:t>: </a:t>
            </a:r>
            <a:r>
              <a:rPr lang="fi" sz="1800" u="sng" dirty="0">
                <a:solidFill>
                  <a:schemeClr val="hlink"/>
                </a:solidFill>
                <a:latin typeface="Myriad Pro"/>
                <a:ea typeface="Ubuntu Condensed"/>
                <a:cs typeface="Arial" panose="020B0604020202020204" pitchFamily="34" charset="0"/>
                <a:sym typeface="Ubuntu Condensed"/>
                <a:hlinkClick r:id="rId9"/>
              </a:rPr>
              <a:t>https://ads.google.fi</a:t>
            </a:r>
            <a:r>
              <a:rPr lang="fi" sz="1800" dirty="0">
                <a:solidFill>
                  <a:srgbClr val="062134"/>
                </a:solidFill>
                <a:latin typeface="Myriad Pro"/>
                <a:ea typeface="Ubuntu Condensed"/>
                <a:cs typeface="Arial" panose="020B0604020202020204" pitchFamily="34" charset="0"/>
                <a:sym typeface="Ubuntu Condensed"/>
              </a:rPr>
              <a:t> - maksettu hakusana-, display- ja videomainonta (SEM)</a:t>
            </a:r>
            <a:endParaRPr lang="fi" sz="1800" u="sng" dirty="0">
              <a:solidFill>
                <a:schemeClr val="hlink"/>
              </a:solidFill>
              <a:latin typeface="Myriad Pro"/>
              <a:ea typeface="Ubuntu Condensed"/>
              <a:cs typeface="Arial" panose="020B0604020202020204" pitchFamily="34" charset="0"/>
              <a:sym typeface="Ubuntu Condensed"/>
              <a:hlinkClick r:id="rId9"/>
            </a:endParaRPr>
          </a:p>
          <a:p>
            <a:pPr marL="216000" lvl="0" indent="-216000">
              <a:lnSpc>
                <a:spcPct val="150000"/>
              </a:lnSpc>
              <a:spcBef>
                <a:spcPts val="0"/>
              </a:spcBef>
              <a:buSzPct val="100000"/>
              <a:buFont typeface="Arial" panose="020B0604020202020204" pitchFamily="34" charset="0"/>
              <a:buChar char="•"/>
            </a:pPr>
            <a:r>
              <a:rPr lang="fi" sz="1800" dirty="0">
                <a:solidFill>
                  <a:srgbClr val="062134"/>
                </a:solidFill>
                <a:latin typeface="Myriad Pro"/>
                <a:ea typeface="Ubuntu Condensed"/>
                <a:cs typeface="Arial" panose="020B0604020202020204" pitchFamily="34" charset="0"/>
                <a:sym typeface="Ubuntu Condensed"/>
              </a:rPr>
              <a:t>Google My Business Center: </a:t>
            </a:r>
            <a:r>
              <a:rPr lang="fi-FI" sz="1800" dirty="0">
                <a:solidFill>
                  <a:srgbClr val="062134"/>
                </a:solidFill>
                <a:latin typeface="Myriad Pro"/>
                <a:ea typeface="Ubuntu Condensed"/>
                <a:cs typeface="Arial" panose="020B0604020202020204" pitchFamily="34" charset="0"/>
                <a:sym typeface="Ubuntu Condensed"/>
                <a:hlinkClick r:id="rId10"/>
              </a:rPr>
              <a:t>https://www.google.com/business</a:t>
            </a:r>
            <a:r>
              <a:rPr lang="fi-FI" sz="1800" dirty="0">
                <a:solidFill>
                  <a:srgbClr val="062134"/>
                </a:solidFill>
                <a:latin typeface="Myriad Pro"/>
                <a:ea typeface="Ubuntu Condensed"/>
                <a:cs typeface="Arial" panose="020B0604020202020204" pitchFamily="34" charset="0"/>
                <a:sym typeface="Ubuntu Condensed"/>
              </a:rPr>
              <a:t> </a:t>
            </a:r>
            <a:r>
              <a:rPr lang="fi" sz="1800" dirty="0">
                <a:solidFill>
                  <a:srgbClr val="062134"/>
                </a:solidFill>
                <a:latin typeface="Myriad Pro"/>
                <a:ea typeface="Ubuntu Condensed"/>
                <a:cs typeface="Arial" panose="020B0604020202020204" pitchFamily="34" charset="0"/>
                <a:sym typeface="Ubuntu Condensed"/>
              </a:rPr>
              <a:t>- kartta- ja hakutulosnäkyvyys</a:t>
            </a:r>
            <a:r>
              <a:rPr lang="fi" sz="1800" u="sng" dirty="0">
                <a:solidFill>
                  <a:schemeClr val="dk1"/>
                </a:solidFill>
                <a:latin typeface="Myriad Pro"/>
                <a:ea typeface="Ubuntu Condensed"/>
                <a:cs typeface="Arial" panose="020B0604020202020204" pitchFamily="34" charset="0"/>
                <a:sym typeface="Ubuntu Condensed"/>
              </a:rPr>
              <a:t> </a:t>
            </a:r>
          </a:p>
          <a:p>
            <a:pPr marL="216000" lvl="0" indent="-216000">
              <a:lnSpc>
                <a:spcPct val="150000"/>
              </a:lnSpc>
              <a:spcBef>
                <a:spcPts val="0"/>
              </a:spcBef>
              <a:buSzPct val="100000"/>
              <a:buFont typeface="Arial" panose="020B0604020202020204" pitchFamily="34" charset="0"/>
              <a:buChar char="•"/>
            </a:pPr>
            <a:r>
              <a:rPr lang="fi" sz="1800" dirty="0">
                <a:solidFill>
                  <a:srgbClr val="062134"/>
                </a:solidFill>
                <a:latin typeface="Myriad Pro"/>
                <a:ea typeface="Ubuntu Condensed"/>
                <a:cs typeface="Arial" panose="020B0604020202020204" pitchFamily="34" charset="0"/>
                <a:sym typeface="Ubuntu Condensed"/>
              </a:rPr>
              <a:t>Google Trends: </a:t>
            </a:r>
            <a:r>
              <a:rPr lang="fi" sz="1800" u="sng" dirty="0">
                <a:solidFill>
                  <a:schemeClr val="hlink"/>
                </a:solidFill>
                <a:latin typeface="Myriad Pro"/>
                <a:ea typeface="Ubuntu Condensed"/>
                <a:cs typeface="Arial" panose="020B0604020202020204" pitchFamily="34" charset="0"/>
                <a:sym typeface="Ubuntu Condensed"/>
                <a:hlinkClick r:id="rId11"/>
              </a:rPr>
              <a:t>https://www.google.com/trends</a:t>
            </a:r>
            <a:r>
              <a:rPr lang="fi" sz="1800" dirty="0">
                <a:solidFill>
                  <a:srgbClr val="062134"/>
                </a:solidFill>
                <a:latin typeface="Myriad Pro"/>
                <a:ea typeface="Ubuntu Condensed"/>
                <a:cs typeface="Arial" panose="020B0604020202020204" pitchFamily="34" charset="0"/>
                <a:sym typeface="Ubuntu Condensed"/>
              </a:rPr>
              <a:t> - digitaalinen tunnettuus ja hakutrendit</a:t>
            </a:r>
          </a:p>
        </p:txBody>
      </p:sp>
    </p:spTree>
    <p:extLst>
      <p:ext uri="{BB962C8B-B14F-4D97-AF65-F5344CB8AC3E}">
        <p14:creationId xmlns:p14="http://schemas.microsoft.com/office/powerpoint/2010/main" val="3391334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96833D-B9DA-4874-B7AB-506F287C15B5}"/>
              </a:ext>
            </a:extLst>
          </p:cNvPr>
          <p:cNvPicPr>
            <a:picLocks noChangeAspect="1"/>
          </p:cNvPicPr>
          <p:nvPr/>
        </p:nvPicPr>
        <p:blipFill>
          <a:blip r:embed="rId2"/>
          <a:stretch>
            <a:fillRect/>
          </a:stretch>
        </p:blipFill>
        <p:spPr>
          <a:xfrm>
            <a:off x="1020440" y="0"/>
            <a:ext cx="10151119" cy="6858000"/>
          </a:xfrm>
          <a:prstGeom prst="rect">
            <a:avLst/>
          </a:prstGeom>
        </p:spPr>
      </p:pic>
    </p:spTree>
    <p:extLst>
      <p:ext uri="{BB962C8B-B14F-4D97-AF65-F5344CB8AC3E}">
        <p14:creationId xmlns:p14="http://schemas.microsoft.com/office/powerpoint/2010/main" val="1057847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8EF50-A65A-4799-87C5-19085AC62AA0}"/>
              </a:ext>
            </a:extLst>
          </p:cNvPr>
          <p:cNvSpPr>
            <a:spLocks noGrp="1"/>
          </p:cNvSpPr>
          <p:nvPr>
            <p:ph type="title"/>
          </p:nvPr>
        </p:nvSpPr>
        <p:spPr>
          <a:xfrm>
            <a:off x="831850" y="2229802"/>
            <a:ext cx="10515600" cy="2398395"/>
          </a:xfrm>
        </p:spPr>
        <p:txBody>
          <a:bodyPr>
            <a:normAutofit/>
          </a:bodyPr>
          <a:lstStyle/>
          <a:p>
            <a:r>
              <a:rPr lang="fi-FI" sz="5400" i="1" dirty="0"/>
              <a:t>Google antaa 80 € mainosrahaa uusille </a:t>
            </a:r>
            <a:r>
              <a:rPr lang="fi-FI" sz="5400" i="1" dirty="0">
                <a:hlinkClick r:id="rId2"/>
              </a:rPr>
              <a:t>Google Ads</a:t>
            </a:r>
            <a:r>
              <a:rPr lang="fi-FI" sz="5400" i="1" dirty="0"/>
              <a:t> –tileille, kun käytät ensin itse 40 €!</a:t>
            </a:r>
          </a:p>
        </p:txBody>
      </p:sp>
    </p:spTree>
    <p:extLst>
      <p:ext uri="{BB962C8B-B14F-4D97-AF65-F5344CB8AC3E}">
        <p14:creationId xmlns:p14="http://schemas.microsoft.com/office/powerpoint/2010/main" val="758865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E6C70F-A641-4976-8632-FB06289920EC}"/>
              </a:ext>
            </a:extLst>
          </p:cNvPr>
          <p:cNvGraphicFramePr/>
          <p:nvPr/>
        </p:nvGraphicFramePr>
        <p:xfrm>
          <a:off x="510764" y="-660401"/>
          <a:ext cx="11211927" cy="7614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2D00BD0-97F1-4BD3-9A0C-890C6FA402CE}"/>
              </a:ext>
            </a:extLst>
          </p:cNvPr>
          <p:cNvSpPr txBox="1"/>
          <p:nvPr/>
        </p:nvSpPr>
        <p:spPr>
          <a:xfrm>
            <a:off x="5018566" y="6236929"/>
            <a:ext cx="2275369" cy="500046"/>
          </a:xfrm>
          <a:prstGeom prst="rect">
            <a:avLst/>
          </a:prstGeom>
          <a:solidFill>
            <a:srgbClr val="00B1B7"/>
          </a:solidFill>
        </p:spPr>
        <p:txBody>
          <a:bodyPr vert="horz" wrap="square" lIns="0" tIns="0" rIns="0" bIns="0" numCol="1" rtlCol="0" anchor="ctr">
            <a:noAutofit/>
          </a:bodyPr>
          <a:lstStyle/>
          <a:p>
            <a:pPr marL="0" algn="ctr">
              <a:lnSpc>
                <a:spcPts val="2200"/>
              </a:lnSpc>
              <a:spcBef>
                <a:spcPts val="1100"/>
              </a:spcBef>
              <a:buClr>
                <a:schemeClr val="tx2"/>
              </a:buClr>
            </a:pPr>
            <a:r>
              <a:rPr lang="fi-FI" sz="2000" noProof="1">
                <a:solidFill>
                  <a:schemeClr val="bg1"/>
                </a:solidFill>
                <a:cs typeface="Arial"/>
              </a:rPr>
              <a:t>Jäsenhankinta</a:t>
            </a:r>
          </a:p>
        </p:txBody>
      </p:sp>
      <p:sp>
        <p:nvSpPr>
          <p:cNvPr id="8" name="Isosceles Triangle 7">
            <a:extLst>
              <a:ext uri="{FF2B5EF4-FFF2-40B4-BE49-F238E27FC236}">
                <a16:creationId xmlns:a16="http://schemas.microsoft.com/office/drawing/2014/main" id="{908A6CA4-187D-4E2B-8504-525E0C6B22CA}"/>
              </a:ext>
            </a:extLst>
          </p:cNvPr>
          <p:cNvSpPr/>
          <p:nvPr/>
        </p:nvSpPr>
        <p:spPr>
          <a:xfrm rot="10800000">
            <a:off x="5523271" y="5964494"/>
            <a:ext cx="1170039" cy="285135"/>
          </a:xfrm>
          <a:prstGeom prst="triangle">
            <a:avLst/>
          </a:prstGeom>
          <a:solidFill>
            <a:srgbClr val="00B1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fi-FI" sz="1600" noProof="1">
              <a:solidFill>
                <a:schemeClr val="bg1"/>
              </a:solidFill>
              <a:cs typeface="Arial"/>
            </a:endParaRPr>
          </a:p>
        </p:txBody>
      </p:sp>
    </p:spTree>
    <p:extLst>
      <p:ext uri="{BB962C8B-B14F-4D97-AF65-F5344CB8AC3E}">
        <p14:creationId xmlns:p14="http://schemas.microsoft.com/office/powerpoint/2010/main" val="367680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0A1DF-B42F-4807-B510-1F8B5DFE2CF9}"/>
              </a:ext>
            </a:extLst>
          </p:cNvPr>
          <p:cNvSpPr>
            <a:spLocks noGrp="1"/>
          </p:cNvSpPr>
          <p:nvPr>
            <p:ph type="title"/>
          </p:nvPr>
        </p:nvSpPr>
        <p:spPr/>
        <p:txBody>
          <a:bodyPr>
            <a:normAutofit/>
          </a:bodyPr>
          <a:lstStyle/>
          <a:p>
            <a:r>
              <a:rPr lang="fi-FI" sz="4000" dirty="0"/>
              <a:t>Mainonnan seuraaminen ja tägittäminen</a:t>
            </a:r>
          </a:p>
        </p:txBody>
      </p:sp>
      <p:sp>
        <p:nvSpPr>
          <p:cNvPr id="4" name="Content Placeholder 3">
            <a:extLst>
              <a:ext uri="{FF2B5EF4-FFF2-40B4-BE49-F238E27FC236}">
                <a16:creationId xmlns:a16="http://schemas.microsoft.com/office/drawing/2014/main" id="{98AB2915-FE02-4D44-80E8-564B1946388A}"/>
              </a:ext>
            </a:extLst>
          </p:cNvPr>
          <p:cNvSpPr>
            <a:spLocks noGrp="1"/>
          </p:cNvSpPr>
          <p:nvPr>
            <p:ph idx="1"/>
          </p:nvPr>
        </p:nvSpPr>
        <p:spPr>
          <a:xfrm>
            <a:off x="838199" y="1825625"/>
            <a:ext cx="10772553" cy="4351338"/>
          </a:xfrm>
        </p:spPr>
        <p:txBody>
          <a:bodyPr>
            <a:noAutofit/>
          </a:bodyPr>
          <a:lstStyle/>
          <a:p>
            <a:pPr marL="0" lvl="0" indent="0">
              <a:lnSpc>
                <a:spcPct val="150000"/>
              </a:lnSpc>
              <a:spcBef>
                <a:spcPts val="0"/>
              </a:spcBef>
              <a:buSzPct val="100000"/>
              <a:buNone/>
            </a:pPr>
            <a:r>
              <a:rPr lang="fi-FI" sz="1800" b="1" dirty="0">
                <a:solidFill>
                  <a:srgbClr val="062134"/>
                </a:solidFill>
                <a:latin typeface="Myriad Pro"/>
                <a:ea typeface="Ubuntu Condensed"/>
                <a:cs typeface="Arial" panose="020B0604020202020204" pitchFamily="34" charset="0"/>
                <a:sym typeface="Ubuntu Condensed"/>
              </a:rPr>
              <a:t>Crap in – crap out</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URL-builder: </a:t>
            </a:r>
            <a:r>
              <a:rPr lang="fi-FI" sz="1800" dirty="0">
                <a:solidFill>
                  <a:srgbClr val="062134"/>
                </a:solidFill>
                <a:latin typeface="Myriad Pro"/>
                <a:ea typeface="Ubuntu Condensed"/>
                <a:cs typeface="Arial" panose="020B0604020202020204" pitchFamily="34" charset="0"/>
                <a:sym typeface="Ubuntu Condensed"/>
                <a:hlinkClick r:id="rId2"/>
              </a:rPr>
              <a:t>https://ga-dev-tools.appspot.com/campaign-url-builder/</a:t>
            </a:r>
            <a:r>
              <a:rPr lang="fi-FI" sz="1800" dirty="0">
                <a:solidFill>
                  <a:srgbClr val="062134"/>
                </a:solidFill>
                <a:latin typeface="Myriad Pro"/>
                <a:ea typeface="Ubuntu Condensed"/>
                <a:cs typeface="Arial" panose="020B0604020202020204" pitchFamily="34" charset="0"/>
                <a:sym typeface="Ubuntu Condensed"/>
              </a:rPr>
              <a:t> </a:t>
            </a:r>
          </a:p>
          <a:p>
            <a:pPr marL="1130400" lvl="2" indent="-216000">
              <a:lnSpc>
                <a:spcPct val="150000"/>
              </a:lnSpc>
              <a:spcBef>
                <a:spcPts val="0"/>
              </a:spcBef>
              <a:buSzPct val="100000"/>
              <a:buFont typeface="Arial" panose="020B0604020202020204" pitchFamily="34" charset="0"/>
              <a:buChar char="•"/>
            </a:pPr>
            <a:r>
              <a:rPr lang="fi-FI" sz="1600" dirty="0">
                <a:solidFill>
                  <a:srgbClr val="062134"/>
                </a:solidFill>
                <a:latin typeface="Myriad Pro"/>
                <a:ea typeface="Ubuntu Condensed"/>
                <a:cs typeface="Arial" panose="020B0604020202020204" pitchFamily="34" charset="0"/>
                <a:sym typeface="Ubuntu Condensed"/>
              </a:rPr>
              <a:t>utm_source = liikenteen lähde (pakollinen tieto)</a:t>
            </a:r>
          </a:p>
          <a:p>
            <a:pPr marL="1130400" lvl="2" indent="-216000">
              <a:lnSpc>
                <a:spcPct val="150000"/>
              </a:lnSpc>
              <a:spcBef>
                <a:spcPts val="0"/>
              </a:spcBef>
              <a:buSzPct val="100000"/>
              <a:buFont typeface="Arial" panose="020B0604020202020204" pitchFamily="34" charset="0"/>
              <a:buChar char="•"/>
            </a:pPr>
            <a:r>
              <a:rPr lang="fi-FI" sz="1600" dirty="0">
                <a:solidFill>
                  <a:srgbClr val="062134"/>
                </a:solidFill>
                <a:latin typeface="Myriad Pro"/>
                <a:ea typeface="Ubuntu Condensed"/>
                <a:cs typeface="Arial" panose="020B0604020202020204" pitchFamily="34" charset="0"/>
                <a:sym typeface="Ubuntu Condensed"/>
              </a:rPr>
              <a:t>utm_medium = väline / keino (pakollinen tieto)</a:t>
            </a:r>
          </a:p>
          <a:p>
            <a:pPr marL="1130400" lvl="2" indent="-216000">
              <a:lnSpc>
                <a:spcPct val="150000"/>
              </a:lnSpc>
              <a:spcBef>
                <a:spcPts val="0"/>
              </a:spcBef>
              <a:buSzPct val="100000"/>
              <a:buFont typeface="Arial" panose="020B0604020202020204" pitchFamily="34" charset="0"/>
              <a:buChar char="•"/>
            </a:pPr>
            <a:r>
              <a:rPr lang="fi-FI" sz="1600" dirty="0">
                <a:solidFill>
                  <a:srgbClr val="062134"/>
                </a:solidFill>
                <a:latin typeface="Myriad Pro"/>
                <a:ea typeface="Ubuntu Condensed"/>
                <a:cs typeface="Arial" panose="020B0604020202020204" pitchFamily="34" charset="0"/>
                <a:sym typeface="Ubuntu Condensed"/>
              </a:rPr>
              <a:t>utm_campaign = kampanjan nimi (mandatory)</a:t>
            </a:r>
          </a:p>
          <a:p>
            <a:pPr marL="1130400" lvl="2" indent="-216000">
              <a:lnSpc>
                <a:spcPct val="150000"/>
              </a:lnSpc>
              <a:spcBef>
                <a:spcPts val="0"/>
              </a:spcBef>
              <a:buSzPct val="100000"/>
              <a:buFont typeface="Arial" panose="020B0604020202020204" pitchFamily="34" charset="0"/>
              <a:buChar char="•"/>
            </a:pPr>
            <a:r>
              <a:rPr lang="fi-FI" sz="1600" dirty="0">
                <a:solidFill>
                  <a:srgbClr val="062134"/>
                </a:solidFill>
                <a:latin typeface="Myriad Pro"/>
                <a:ea typeface="Ubuntu Condensed"/>
                <a:cs typeface="Arial" panose="020B0604020202020204" pitchFamily="34" charset="0"/>
                <a:sym typeface="Ubuntu Condensed"/>
              </a:rPr>
              <a:t>utm_content = mainoksen sisältö tai mainosversio</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Älä käytä ääkkösiä ja erikoismerkkejä (kuten &amp;, ? – äää, ööö, ååå)</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Huomioi automaattinen tägitys Google Ads hakusanamainonnossa</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Tarkista uutiskirje- ja markkinoinnin automaatiojärjestelmien automaattinen tägitys</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Voit mitata TV-, radio-, ulko- ja printtimainontaa </a:t>
            </a:r>
            <a:r>
              <a:rPr lang="fi-FI" sz="1800" b="1" dirty="0">
                <a:solidFill>
                  <a:srgbClr val="062134"/>
                </a:solidFill>
                <a:latin typeface="Myriad Pro"/>
                <a:ea typeface="Ubuntu Condensed"/>
                <a:cs typeface="Arial" panose="020B0604020202020204" pitchFamily="34" charset="0"/>
                <a:sym typeface="Ubuntu Condensed"/>
              </a:rPr>
              <a:t>uniikin URL:n+uudelleenohjauksen avulla</a:t>
            </a:r>
          </a:p>
        </p:txBody>
      </p:sp>
    </p:spTree>
    <p:extLst>
      <p:ext uri="{BB962C8B-B14F-4D97-AF65-F5344CB8AC3E}">
        <p14:creationId xmlns:p14="http://schemas.microsoft.com/office/powerpoint/2010/main" val="1148644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394D2C-96BF-4CF4-8951-B2F0AB6FCD94}"/>
              </a:ext>
            </a:extLst>
          </p:cNvPr>
          <p:cNvPicPr>
            <a:picLocks noChangeAspect="1"/>
          </p:cNvPicPr>
          <p:nvPr/>
        </p:nvPicPr>
        <p:blipFill>
          <a:blip r:embed="rId2"/>
          <a:stretch>
            <a:fillRect/>
          </a:stretch>
        </p:blipFill>
        <p:spPr>
          <a:xfrm>
            <a:off x="0" y="1848"/>
            <a:ext cx="12192000" cy="5817984"/>
          </a:xfrm>
          <a:prstGeom prst="rect">
            <a:avLst/>
          </a:prstGeom>
        </p:spPr>
      </p:pic>
    </p:spTree>
    <p:extLst>
      <p:ext uri="{BB962C8B-B14F-4D97-AF65-F5344CB8AC3E}">
        <p14:creationId xmlns:p14="http://schemas.microsoft.com/office/powerpoint/2010/main" val="1789562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92B40-C683-4BE5-8A33-1C42F5D6C6A9}"/>
              </a:ext>
            </a:extLst>
          </p:cNvPr>
          <p:cNvPicPr>
            <a:picLocks noChangeAspect="1"/>
          </p:cNvPicPr>
          <p:nvPr/>
        </p:nvPicPr>
        <p:blipFill>
          <a:blip r:embed="rId2"/>
          <a:stretch>
            <a:fillRect/>
          </a:stretch>
        </p:blipFill>
        <p:spPr>
          <a:xfrm>
            <a:off x="0" y="-498"/>
            <a:ext cx="12192000" cy="6005555"/>
          </a:xfrm>
          <a:prstGeom prst="rect">
            <a:avLst/>
          </a:prstGeom>
        </p:spPr>
      </p:pic>
      <p:sp>
        <p:nvSpPr>
          <p:cNvPr id="3" name="Rectangle 2">
            <a:extLst>
              <a:ext uri="{FF2B5EF4-FFF2-40B4-BE49-F238E27FC236}">
                <a16:creationId xmlns:a16="http://schemas.microsoft.com/office/drawing/2014/main" id="{1EDBEBE3-D8E3-473B-8069-7C34C6946051}"/>
              </a:ext>
            </a:extLst>
          </p:cNvPr>
          <p:cNvSpPr/>
          <p:nvPr/>
        </p:nvSpPr>
        <p:spPr>
          <a:xfrm>
            <a:off x="2885440" y="3149600"/>
            <a:ext cx="9306560" cy="279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3F89BA8-2F32-45B4-87E8-8A34EA01DAE9}"/>
              </a:ext>
            </a:extLst>
          </p:cNvPr>
          <p:cNvSpPr/>
          <p:nvPr/>
        </p:nvSpPr>
        <p:spPr>
          <a:xfrm>
            <a:off x="10607040" y="573544"/>
            <a:ext cx="1503680" cy="10215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022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0A1DF-B42F-4807-B510-1F8B5DFE2CF9}"/>
              </a:ext>
            </a:extLst>
          </p:cNvPr>
          <p:cNvSpPr>
            <a:spLocks noGrp="1"/>
          </p:cNvSpPr>
          <p:nvPr>
            <p:ph type="title"/>
          </p:nvPr>
        </p:nvSpPr>
        <p:spPr/>
        <p:txBody>
          <a:bodyPr/>
          <a:lstStyle/>
          <a:p>
            <a:r>
              <a:rPr lang="en-US" dirty="0"/>
              <a:t>Tavoitteiden määrittely</a:t>
            </a:r>
          </a:p>
        </p:txBody>
      </p:sp>
      <p:sp>
        <p:nvSpPr>
          <p:cNvPr id="4" name="Content Placeholder 3">
            <a:extLst>
              <a:ext uri="{FF2B5EF4-FFF2-40B4-BE49-F238E27FC236}">
                <a16:creationId xmlns:a16="http://schemas.microsoft.com/office/drawing/2014/main" id="{98AB2915-FE02-4D44-80E8-564B1946388A}"/>
              </a:ext>
            </a:extLst>
          </p:cNvPr>
          <p:cNvSpPr>
            <a:spLocks noGrp="1"/>
          </p:cNvSpPr>
          <p:nvPr>
            <p:ph idx="1"/>
          </p:nvPr>
        </p:nvSpPr>
        <p:spPr>
          <a:xfrm>
            <a:off x="838199" y="1825625"/>
            <a:ext cx="10772553" cy="4351338"/>
          </a:xfrm>
        </p:spPr>
        <p:txBody>
          <a:bodyPr>
            <a:noAutofit/>
          </a:bodyPr>
          <a:lstStyle/>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Verkkopalvelun tavoitteet eli konversiopisteet tulee määritellä</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Esimerkiksi vastaamalla kysymyksiin:</a:t>
            </a:r>
          </a:p>
          <a:p>
            <a:pPr marL="673200" lvl="1" indent="-216000">
              <a:lnSpc>
                <a:spcPct val="150000"/>
              </a:lnSpc>
              <a:spcBef>
                <a:spcPts val="0"/>
              </a:spcBef>
              <a:buSzPct val="100000"/>
              <a:buFont typeface="Arial" panose="020B0604020202020204" pitchFamily="34" charset="0"/>
              <a:buChar char="•"/>
            </a:pPr>
            <a:r>
              <a:rPr lang="fi-FI" sz="1800" b="1" dirty="0">
                <a:solidFill>
                  <a:srgbClr val="062134"/>
                </a:solidFill>
                <a:latin typeface="Myriad Pro"/>
                <a:ea typeface="Ubuntu Condensed"/>
                <a:cs typeface="Arial" panose="020B0604020202020204" pitchFamily="34" charset="0"/>
                <a:sym typeface="Ubuntu Condensed"/>
              </a:rPr>
              <a:t>Mitä vierailijan pitäisi tehdä palvelussa?</a:t>
            </a:r>
          </a:p>
          <a:p>
            <a:pPr marL="673200" lvl="1" indent="-216000">
              <a:lnSpc>
                <a:spcPct val="150000"/>
              </a:lnSpc>
              <a:spcBef>
                <a:spcPts val="0"/>
              </a:spcBef>
              <a:buSzPct val="100000"/>
              <a:buFont typeface="Arial" panose="020B0604020202020204" pitchFamily="34" charset="0"/>
              <a:buChar char="•"/>
            </a:pPr>
            <a:r>
              <a:rPr lang="fi-FI" sz="1800" b="1" dirty="0">
                <a:solidFill>
                  <a:srgbClr val="062134"/>
                </a:solidFill>
                <a:latin typeface="Myriad Pro"/>
                <a:ea typeface="Ubuntu Condensed"/>
                <a:cs typeface="Arial" panose="020B0604020202020204" pitchFamily="34" charset="0"/>
                <a:sym typeface="Ubuntu Condensed"/>
              </a:rPr>
              <a:t>Mitä palvelun pitäisi tuottaa organisaatiolle?</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Tavoitteet voivat olla myös välillisiä eli ns. mikrotavoitteita</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Makrotavoitteet liittyvät yleensä jollain tavalla myyntiin ja niille voi asettaa rahallisen arvon</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Konversiot eli toteutuneet tavoitteet ovat aina tärkeä ja raportoitava avainmittari eli KPI</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Konversioaste kertoo toteutuneiden tavoitteiden suhteellisen osuuden vierailuista</a:t>
            </a:r>
          </a:p>
          <a:p>
            <a:pPr marL="216000" lvl="0" indent="-216000">
              <a:lnSpc>
                <a:spcPct val="150000"/>
              </a:lnSpc>
              <a:spcBef>
                <a:spcPts val="0"/>
              </a:spcBef>
              <a:buSzPct val="100000"/>
              <a:buFont typeface="Arial" panose="020B0604020202020204" pitchFamily="34" charset="0"/>
              <a:buChar char="•"/>
            </a:pPr>
            <a:r>
              <a:rPr lang="fi-FI" sz="1800" dirty="0">
                <a:solidFill>
                  <a:srgbClr val="062134"/>
                </a:solidFill>
                <a:latin typeface="Myriad Pro"/>
                <a:ea typeface="Ubuntu Condensed"/>
                <a:cs typeface="Arial" panose="020B0604020202020204" pitchFamily="34" charset="0"/>
                <a:sym typeface="Ubuntu Condensed"/>
              </a:rPr>
              <a:t>Konversioille voidaan asettaa tavoite- ja hälytysrajat</a:t>
            </a:r>
          </a:p>
        </p:txBody>
      </p:sp>
    </p:spTree>
    <p:extLst>
      <p:ext uri="{BB962C8B-B14F-4D97-AF65-F5344CB8AC3E}">
        <p14:creationId xmlns:p14="http://schemas.microsoft.com/office/powerpoint/2010/main" val="4163370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0A1DF-B42F-4807-B510-1F8B5DFE2CF9}"/>
              </a:ext>
            </a:extLst>
          </p:cNvPr>
          <p:cNvSpPr>
            <a:spLocks noGrp="1"/>
          </p:cNvSpPr>
          <p:nvPr>
            <p:ph type="title"/>
          </p:nvPr>
        </p:nvSpPr>
        <p:spPr/>
        <p:txBody>
          <a:bodyPr/>
          <a:lstStyle/>
          <a:p>
            <a:r>
              <a:rPr lang="en-US" dirty="0"/>
              <a:t>Tavoitteiden asettaminen</a:t>
            </a:r>
          </a:p>
        </p:txBody>
      </p:sp>
      <p:sp>
        <p:nvSpPr>
          <p:cNvPr id="4" name="Content Placeholder 3">
            <a:extLst>
              <a:ext uri="{FF2B5EF4-FFF2-40B4-BE49-F238E27FC236}">
                <a16:creationId xmlns:a16="http://schemas.microsoft.com/office/drawing/2014/main" id="{98AB2915-FE02-4D44-80E8-564B1946388A}"/>
              </a:ext>
            </a:extLst>
          </p:cNvPr>
          <p:cNvSpPr>
            <a:spLocks noGrp="1"/>
          </p:cNvSpPr>
          <p:nvPr>
            <p:ph idx="1"/>
          </p:nvPr>
        </p:nvSpPr>
        <p:spPr>
          <a:xfrm>
            <a:off x="838199" y="1825625"/>
            <a:ext cx="10772553" cy="4351338"/>
          </a:xfrm>
        </p:spPr>
        <p:txBody>
          <a:bodyPr>
            <a:noAutofit/>
          </a:bodyPr>
          <a:lstStyle/>
          <a:p>
            <a:pPr marL="457200" lvl="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Tietyn sivun mukaan, esimerkiksi kiitos- tai tilausvahvistussivu</a:t>
            </a: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Tietyn tapahtuman mukaan</a:t>
            </a: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Sivulatauksien määrän (per sessio) mukaan</a:t>
            </a: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Vierailun (eli session) keston mukaan</a:t>
            </a:r>
          </a:p>
          <a:p>
            <a:pPr marL="457200" indent="-342900">
              <a:lnSpc>
                <a:spcPct val="115000"/>
              </a:lnSpc>
              <a:spcBef>
                <a:spcPts val="0"/>
              </a:spcBef>
              <a:buSzPct val="100000"/>
              <a:buFont typeface="Arial" panose="020B0604020202020204" pitchFamily="34" charset="0"/>
              <a:buChar char="•"/>
            </a:pPr>
            <a:endParaRPr lang="fi-FI" sz="2000" dirty="0">
              <a:latin typeface="Myriad Pro"/>
              <a:ea typeface="Ubuntu Condensed"/>
              <a:cs typeface="Arial" panose="020B0604020202020204" pitchFamily="34" charset="0"/>
              <a:sym typeface="Ubuntu Condensed"/>
            </a:endParaRP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Tavoitteelle voidaan asettaa rahallinen arvo</a:t>
            </a: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Tärkeää testata tavoitteen toiminta</a:t>
            </a: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Tärkeää myös tehdä datan validointi (vs. back-end –järjestelmä)</a:t>
            </a:r>
          </a:p>
          <a:p>
            <a:pPr marL="457200" indent="-342900">
              <a:lnSpc>
                <a:spcPct val="115000"/>
              </a:lnSpc>
              <a:spcBef>
                <a:spcPts val="0"/>
              </a:spcBef>
              <a:buSzPct val="100000"/>
              <a:buFont typeface="Arial" panose="020B0604020202020204" pitchFamily="34" charset="0"/>
              <a:buChar char="•"/>
            </a:pPr>
            <a:r>
              <a:rPr lang="fi-FI" sz="2000" dirty="0">
                <a:latin typeface="Myriad Pro"/>
                <a:ea typeface="Ubuntu Condensed"/>
                <a:cs typeface="Arial" panose="020B0604020202020204" pitchFamily="34" charset="0"/>
                <a:sym typeface="Ubuntu Condensed"/>
              </a:rPr>
              <a:t>Huom! Verkkokauppatapahtumien seuranta vaatii enemmän</a:t>
            </a:r>
          </a:p>
        </p:txBody>
      </p:sp>
    </p:spTree>
    <p:extLst>
      <p:ext uri="{BB962C8B-B14F-4D97-AF65-F5344CB8AC3E}">
        <p14:creationId xmlns:p14="http://schemas.microsoft.com/office/powerpoint/2010/main" val="3047061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5A33B-098B-475D-92A2-C0716B901A7A}"/>
              </a:ext>
            </a:extLst>
          </p:cNvPr>
          <p:cNvSpPr/>
          <p:nvPr/>
        </p:nvSpPr>
        <p:spPr>
          <a:xfrm>
            <a:off x="-244552" y="-85055"/>
            <a:ext cx="12503888" cy="7030973"/>
          </a:xfrm>
          <a:prstGeom prst="rect">
            <a:avLst/>
          </a:prstGeom>
          <a:solidFill>
            <a:srgbClr val="ED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49C809F-4E92-4517-BD8C-E9E73A0C91B8}"/>
              </a:ext>
            </a:extLst>
          </p:cNvPr>
          <p:cNvPicPr>
            <a:picLocks noChangeAspect="1"/>
          </p:cNvPicPr>
          <p:nvPr/>
        </p:nvPicPr>
        <p:blipFill>
          <a:blip r:embed="rId2"/>
          <a:stretch>
            <a:fillRect/>
          </a:stretch>
        </p:blipFill>
        <p:spPr>
          <a:xfrm>
            <a:off x="-2564" y="6095"/>
            <a:ext cx="9658350" cy="6567678"/>
          </a:xfrm>
          <a:prstGeom prst="rect">
            <a:avLst/>
          </a:prstGeom>
        </p:spPr>
      </p:pic>
      <p:sp>
        <p:nvSpPr>
          <p:cNvPr id="10" name="Rectangle 9">
            <a:extLst>
              <a:ext uri="{FF2B5EF4-FFF2-40B4-BE49-F238E27FC236}">
                <a16:creationId xmlns:a16="http://schemas.microsoft.com/office/drawing/2014/main" id="{E47A53EC-1D25-4345-BB74-F458345D22D5}"/>
              </a:ext>
            </a:extLst>
          </p:cNvPr>
          <p:cNvSpPr/>
          <p:nvPr/>
        </p:nvSpPr>
        <p:spPr>
          <a:xfrm>
            <a:off x="6192979" y="4024115"/>
            <a:ext cx="2595040" cy="7669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bg1"/>
                </a:solidFill>
                <a:latin typeface="Arial"/>
                <a:cs typeface="Arial"/>
              </a:rPr>
              <a:t>Sivuston tavoite vierailuajan tai sivulatausten mukaan yleensä vain viihteellisillä tai mediasivustoilla</a:t>
            </a:r>
          </a:p>
        </p:txBody>
      </p:sp>
      <p:cxnSp>
        <p:nvCxnSpPr>
          <p:cNvPr id="11" name="Straight Arrow Connector 10">
            <a:extLst>
              <a:ext uri="{FF2B5EF4-FFF2-40B4-BE49-F238E27FC236}">
                <a16:creationId xmlns:a16="http://schemas.microsoft.com/office/drawing/2014/main" id="{76D3A4EF-A76C-4596-B080-19FCFA2F9ACA}"/>
              </a:ext>
            </a:extLst>
          </p:cNvPr>
          <p:cNvCxnSpPr>
            <a:stCxn id="10" idx="1"/>
          </p:cNvCxnSpPr>
          <p:nvPr/>
        </p:nvCxnSpPr>
        <p:spPr>
          <a:xfrm flipH="1" flipV="1">
            <a:off x="5410986" y="4190276"/>
            <a:ext cx="781993" cy="21729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2" name="Rectangle 11">
            <a:extLst>
              <a:ext uri="{FF2B5EF4-FFF2-40B4-BE49-F238E27FC236}">
                <a16:creationId xmlns:a16="http://schemas.microsoft.com/office/drawing/2014/main" id="{B1BC485D-7642-424E-8A9F-FF9EE1F8A741}"/>
              </a:ext>
            </a:extLst>
          </p:cNvPr>
          <p:cNvSpPr/>
          <p:nvPr/>
        </p:nvSpPr>
        <p:spPr>
          <a:xfrm>
            <a:off x="6192979" y="5076638"/>
            <a:ext cx="2572329" cy="9942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bg1"/>
                </a:solidFill>
                <a:latin typeface="Arial"/>
                <a:cs typeface="Arial"/>
              </a:rPr>
              <a:t>Tavoiteen asettaminen minkä tahansa tapahtuman (event) mukaan. Huom! Tapahtuman pitää löytyä sisältöraporteista!</a:t>
            </a:r>
          </a:p>
        </p:txBody>
      </p:sp>
      <p:cxnSp>
        <p:nvCxnSpPr>
          <p:cNvPr id="13" name="Straight Arrow Connector 12">
            <a:extLst>
              <a:ext uri="{FF2B5EF4-FFF2-40B4-BE49-F238E27FC236}">
                <a16:creationId xmlns:a16="http://schemas.microsoft.com/office/drawing/2014/main" id="{3CD05599-E558-4029-A727-8D15A7EA6C6F}"/>
              </a:ext>
            </a:extLst>
          </p:cNvPr>
          <p:cNvCxnSpPr>
            <a:stCxn id="12" idx="1"/>
          </p:cNvCxnSpPr>
          <p:nvPr/>
        </p:nvCxnSpPr>
        <p:spPr>
          <a:xfrm flipH="1" flipV="1">
            <a:off x="4966307" y="4693188"/>
            <a:ext cx="1226672" cy="88056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id="{594B10BF-D0D2-4A81-9B33-86DBC21F8BD4}"/>
              </a:ext>
            </a:extLst>
          </p:cNvPr>
          <p:cNvSpPr/>
          <p:nvPr/>
        </p:nvSpPr>
        <p:spPr>
          <a:xfrm>
            <a:off x="6170268" y="2492159"/>
            <a:ext cx="2595040" cy="1361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r>
              <a:rPr lang="fi-FI" sz="1200" dirty="0">
                <a:solidFill>
                  <a:schemeClr val="bg1"/>
                </a:solidFill>
                <a:latin typeface="Arial"/>
                <a:cs typeface="Arial"/>
              </a:rPr>
              <a:t>Tavoitteen asettaminen tietyn sivun, esimerkiksi kiitos-, tilaus- tai ilmoittautumissivun mukaan. Huom! Sivu pitää löytyä sisältöraporteista! Tavoitekanavan (funnel) luominen mahdollista vain tällä vaihtoehdolla.</a:t>
            </a:r>
          </a:p>
        </p:txBody>
      </p:sp>
      <p:cxnSp>
        <p:nvCxnSpPr>
          <p:cNvPr id="15" name="Straight Arrow Connector 14">
            <a:extLst>
              <a:ext uri="{FF2B5EF4-FFF2-40B4-BE49-F238E27FC236}">
                <a16:creationId xmlns:a16="http://schemas.microsoft.com/office/drawing/2014/main" id="{CD8FE6CF-7E7F-4F20-BF05-7A80FFBA0E01}"/>
              </a:ext>
            </a:extLst>
          </p:cNvPr>
          <p:cNvCxnSpPr>
            <a:stCxn id="14" idx="1"/>
          </p:cNvCxnSpPr>
          <p:nvPr/>
        </p:nvCxnSpPr>
        <p:spPr>
          <a:xfrm flipH="1">
            <a:off x="4966306" y="3172675"/>
            <a:ext cx="1203962" cy="61585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6" name="Rectangle 15">
            <a:extLst>
              <a:ext uri="{FF2B5EF4-FFF2-40B4-BE49-F238E27FC236}">
                <a16:creationId xmlns:a16="http://schemas.microsoft.com/office/drawing/2014/main" id="{C098E06D-99D9-464A-8D22-9EBE647CA83E}"/>
              </a:ext>
            </a:extLst>
          </p:cNvPr>
          <p:cNvSpPr/>
          <p:nvPr/>
        </p:nvSpPr>
        <p:spPr>
          <a:xfrm>
            <a:off x="476446" y="115746"/>
            <a:ext cx="3070192" cy="336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en-US" sz="1600" dirty="0">
              <a:solidFill>
                <a:schemeClr val="bg1"/>
              </a:solidFill>
              <a:latin typeface="Arial"/>
              <a:cs typeface="Arial"/>
            </a:endParaRPr>
          </a:p>
        </p:txBody>
      </p:sp>
      <p:sp>
        <p:nvSpPr>
          <p:cNvPr id="17" name="Rectangle 16">
            <a:extLst>
              <a:ext uri="{FF2B5EF4-FFF2-40B4-BE49-F238E27FC236}">
                <a16:creationId xmlns:a16="http://schemas.microsoft.com/office/drawing/2014/main" id="{8428BA10-AF96-49B2-B462-F7DE76937393}"/>
              </a:ext>
            </a:extLst>
          </p:cNvPr>
          <p:cNvSpPr/>
          <p:nvPr/>
        </p:nvSpPr>
        <p:spPr>
          <a:xfrm>
            <a:off x="752670" y="906321"/>
            <a:ext cx="3666929" cy="246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en-US" sz="1600" dirty="0">
              <a:solidFill>
                <a:schemeClr val="bg1"/>
              </a:solidFill>
              <a:latin typeface="Arial"/>
              <a:cs typeface="Arial"/>
            </a:endParaRPr>
          </a:p>
        </p:txBody>
      </p:sp>
      <p:sp>
        <p:nvSpPr>
          <p:cNvPr id="18" name="Rectangle 17">
            <a:extLst>
              <a:ext uri="{FF2B5EF4-FFF2-40B4-BE49-F238E27FC236}">
                <a16:creationId xmlns:a16="http://schemas.microsoft.com/office/drawing/2014/main" id="{DD829BB2-4532-4BA2-A991-34B3DBBDDFD0}"/>
              </a:ext>
            </a:extLst>
          </p:cNvPr>
          <p:cNvSpPr/>
          <p:nvPr/>
        </p:nvSpPr>
        <p:spPr>
          <a:xfrm>
            <a:off x="1486096" y="1577311"/>
            <a:ext cx="1780980" cy="33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ctr">
              <a:lnSpc>
                <a:spcPct val="112000"/>
              </a:lnSpc>
              <a:spcBef>
                <a:spcPts val="1500"/>
              </a:spcBef>
            </a:pPr>
            <a:endParaRPr lang="en-US" sz="1600" dirty="0">
              <a:solidFill>
                <a:schemeClr val="bg1"/>
              </a:solidFill>
              <a:latin typeface="Arial"/>
              <a:cs typeface="Arial"/>
            </a:endParaRPr>
          </a:p>
        </p:txBody>
      </p:sp>
    </p:spTree>
    <p:extLst>
      <p:ext uri="{BB962C8B-B14F-4D97-AF65-F5344CB8AC3E}">
        <p14:creationId xmlns:p14="http://schemas.microsoft.com/office/powerpoint/2010/main" val="166261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8C2256-9EA7-4A7C-AEBF-F8AF35F31425}"/>
              </a:ext>
            </a:extLst>
          </p:cNvPr>
          <p:cNvSpPr>
            <a:spLocks noGrp="1"/>
          </p:cNvSpPr>
          <p:nvPr>
            <p:ph type="title"/>
          </p:nvPr>
        </p:nvSpPr>
        <p:spPr/>
        <p:txBody>
          <a:bodyPr/>
          <a:lstStyle/>
          <a:p>
            <a:r>
              <a:rPr lang="fi-FI" dirty="0"/>
              <a:t>Miksi somessa ollaan?</a:t>
            </a:r>
          </a:p>
        </p:txBody>
      </p:sp>
      <p:sp>
        <p:nvSpPr>
          <p:cNvPr id="3" name="Sisällön paikkamerkki 2">
            <a:extLst>
              <a:ext uri="{FF2B5EF4-FFF2-40B4-BE49-F238E27FC236}">
                <a16:creationId xmlns:a16="http://schemas.microsoft.com/office/drawing/2014/main" id="{B91CBA5E-9DB3-406A-A47E-15889779958F}"/>
              </a:ext>
            </a:extLst>
          </p:cNvPr>
          <p:cNvSpPr>
            <a:spLocks noGrp="1"/>
          </p:cNvSpPr>
          <p:nvPr>
            <p:ph idx="1"/>
          </p:nvPr>
        </p:nvSpPr>
        <p:spPr/>
        <p:txBody>
          <a:bodyPr>
            <a:normAutofit fontScale="92500" lnSpcReduction="20000"/>
          </a:bodyPr>
          <a:lstStyle/>
          <a:p>
            <a:r>
              <a:rPr lang="fi-FI" dirty="0"/>
              <a:t>Onko kanava nykyisille harrastajille (tiedottava, sitouttava) vai uusien harrastajien saamiseksi (mainostava)</a:t>
            </a:r>
          </a:p>
          <a:p>
            <a:pPr lvl="1"/>
            <a:r>
              <a:rPr lang="fi-FI" dirty="0"/>
              <a:t>Markkinointi (uusien jäsenien hankinta)</a:t>
            </a:r>
          </a:p>
          <a:p>
            <a:pPr lvl="1"/>
            <a:r>
              <a:rPr lang="fi-FI" dirty="0"/>
              <a:t>Tiedottaminen (tiedon välittäminen nykyisille jäsenille)</a:t>
            </a:r>
          </a:p>
          <a:p>
            <a:r>
              <a:rPr lang="fi-FI" dirty="0"/>
              <a:t>Näkyvyyttä useammassa kanavassa (eri seuraajia)</a:t>
            </a:r>
          </a:p>
          <a:p>
            <a:r>
              <a:rPr lang="fi-FI" dirty="0"/>
              <a:t>Eri-ikäiset ihmiset toimivat verkossa eri paikoissa, tavoitettavuus</a:t>
            </a:r>
          </a:p>
          <a:p>
            <a:r>
              <a:rPr lang="fi-FI" dirty="0"/>
              <a:t>Dialogi, vuorovaikutus, keskustelupaikka = sosiaalisuus</a:t>
            </a:r>
          </a:p>
          <a:p>
            <a:r>
              <a:rPr lang="fi-FI" dirty="0"/>
              <a:t>Kertoa tarinoita</a:t>
            </a:r>
          </a:p>
          <a:p>
            <a:r>
              <a:rPr lang="fi-FI" dirty="0"/>
              <a:t>Muun kuin faktatiedon jakaminen: tunnelmat, visuaalinen sisältö</a:t>
            </a:r>
          </a:p>
          <a:p>
            <a:r>
              <a:rPr lang="fi-FI" dirty="0"/>
              <a:t>Harrastuksen eri puolet esiin (harjoittelu, kisavalmistautuminen, treenit, jne.)</a:t>
            </a:r>
          </a:p>
          <a:p>
            <a:endParaRPr lang="fi-FI" dirty="0"/>
          </a:p>
          <a:p>
            <a:endParaRPr lang="fi-FI" dirty="0"/>
          </a:p>
        </p:txBody>
      </p:sp>
    </p:spTree>
    <p:extLst>
      <p:ext uri="{BB962C8B-B14F-4D97-AF65-F5344CB8AC3E}">
        <p14:creationId xmlns:p14="http://schemas.microsoft.com/office/powerpoint/2010/main" val="2712530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CC129-3C23-456A-8B36-547AA053C71E}"/>
              </a:ext>
            </a:extLst>
          </p:cNvPr>
          <p:cNvPicPr>
            <a:picLocks noChangeAspect="1"/>
          </p:cNvPicPr>
          <p:nvPr/>
        </p:nvPicPr>
        <p:blipFill>
          <a:blip r:embed="rId2"/>
          <a:stretch>
            <a:fillRect/>
          </a:stretch>
        </p:blipFill>
        <p:spPr>
          <a:xfrm>
            <a:off x="0" y="-7257"/>
            <a:ext cx="12192000" cy="6059714"/>
          </a:xfrm>
          <a:prstGeom prst="rect">
            <a:avLst/>
          </a:prstGeom>
        </p:spPr>
      </p:pic>
    </p:spTree>
    <p:extLst>
      <p:ext uri="{BB962C8B-B14F-4D97-AF65-F5344CB8AC3E}">
        <p14:creationId xmlns:p14="http://schemas.microsoft.com/office/powerpoint/2010/main" val="536555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8EF50-A65A-4799-87C5-19085AC62AA0}"/>
              </a:ext>
            </a:extLst>
          </p:cNvPr>
          <p:cNvSpPr>
            <a:spLocks noGrp="1"/>
          </p:cNvSpPr>
          <p:nvPr>
            <p:ph type="title"/>
          </p:nvPr>
        </p:nvSpPr>
        <p:spPr>
          <a:xfrm>
            <a:off x="831850" y="2590800"/>
            <a:ext cx="10515600" cy="2037397"/>
          </a:xfrm>
        </p:spPr>
        <p:txBody>
          <a:bodyPr>
            <a:normAutofit/>
          </a:bodyPr>
          <a:lstStyle/>
          <a:p>
            <a:pPr algn="ctr"/>
            <a:r>
              <a:rPr lang="fi-FI" sz="5400" i="1" dirty="0"/>
              <a:t>Kysymyksiä, vastauksia ja keskustelua</a:t>
            </a:r>
          </a:p>
        </p:txBody>
      </p:sp>
    </p:spTree>
    <p:extLst>
      <p:ext uri="{BB962C8B-B14F-4D97-AF65-F5344CB8AC3E}">
        <p14:creationId xmlns:p14="http://schemas.microsoft.com/office/powerpoint/2010/main" val="1480086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07A3D-E1DD-42F3-8CAF-101ED095B060}"/>
              </a:ext>
            </a:extLst>
          </p:cNvPr>
          <p:cNvSpPr>
            <a:spLocks noGrp="1"/>
          </p:cNvSpPr>
          <p:nvPr>
            <p:ph type="title"/>
          </p:nvPr>
        </p:nvSpPr>
        <p:spPr/>
        <p:txBody>
          <a:bodyPr anchor="ctr">
            <a:normAutofit/>
          </a:bodyPr>
          <a:lstStyle/>
          <a:p>
            <a:r>
              <a:rPr lang="en-US" sz="5400" dirty="0">
                <a:latin typeface="Myriad Pro"/>
              </a:rPr>
              <a:t>Yhteystiedot</a:t>
            </a:r>
          </a:p>
        </p:txBody>
      </p:sp>
      <p:sp>
        <p:nvSpPr>
          <p:cNvPr id="5" name="Text Placeholder 4">
            <a:extLst>
              <a:ext uri="{FF2B5EF4-FFF2-40B4-BE49-F238E27FC236}">
                <a16:creationId xmlns:a16="http://schemas.microsoft.com/office/drawing/2014/main" id="{B48C76E4-3899-417D-BA46-DEC9392FD326}"/>
              </a:ext>
            </a:extLst>
          </p:cNvPr>
          <p:cNvSpPr>
            <a:spLocks noGrp="1"/>
          </p:cNvSpPr>
          <p:nvPr>
            <p:ph type="body" idx="1"/>
          </p:nvPr>
        </p:nvSpPr>
        <p:spPr>
          <a:xfrm>
            <a:off x="6096000" y="3703670"/>
            <a:ext cx="3260652" cy="2421417"/>
          </a:xfrm>
        </p:spPr>
        <p:txBody>
          <a:bodyPr/>
          <a:lstStyle/>
          <a:p>
            <a:r>
              <a:rPr lang="en-US" dirty="0">
                <a:hlinkClick r:id="rId2"/>
              </a:rPr>
              <a:t>LinkedIn</a:t>
            </a:r>
            <a:endParaRPr lang="en-US" dirty="0"/>
          </a:p>
          <a:p>
            <a:r>
              <a:rPr lang="en-US" dirty="0">
                <a:hlinkClick r:id="rId3"/>
              </a:rPr>
              <a:t>Twitter</a:t>
            </a:r>
            <a:endParaRPr lang="en-US" dirty="0"/>
          </a:p>
          <a:p>
            <a:r>
              <a:rPr lang="en-US" dirty="0">
                <a:hlinkClick r:id="rId4"/>
              </a:rPr>
              <a:t>Facebook</a:t>
            </a:r>
            <a:endParaRPr lang="en-US" dirty="0"/>
          </a:p>
          <a:p>
            <a:r>
              <a:rPr lang="en-US" dirty="0">
                <a:hlinkClick r:id="rId5"/>
              </a:rPr>
              <a:t>Instagram</a:t>
            </a:r>
            <a:endParaRPr lang="en-US" dirty="0"/>
          </a:p>
        </p:txBody>
      </p:sp>
      <p:sp>
        <p:nvSpPr>
          <p:cNvPr id="6" name="Text Placeholder 4">
            <a:extLst>
              <a:ext uri="{FF2B5EF4-FFF2-40B4-BE49-F238E27FC236}">
                <a16:creationId xmlns:a16="http://schemas.microsoft.com/office/drawing/2014/main" id="{2BE72B81-1380-438F-B94F-B92CD1A01270}"/>
              </a:ext>
            </a:extLst>
          </p:cNvPr>
          <p:cNvSpPr txBox="1">
            <a:spLocks/>
          </p:cNvSpPr>
          <p:nvPr/>
        </p:nvSpPr>
        <p:spPr>
          <a:xfrm>
            <a:off x="984250" y="3703670"/>
            <a:ext cx="4355805" cy="24214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yriad Pro" charset="0"/>
                <a:ea typeface="Myriad Pro" charset="0"/>
                <a:cs typeface="Myriad Pro" charset="0"/>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yriad Pro" charset="0"/>
                <a:ea typeface="Myriad Pro" charset="0"/>
                <a:cs typeface="Myriad Pro" charset="0"/>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yriad Pro" charset="0"/>
                <a:ea typeface="Myriad Pro" charset="0"/>
                <a:cs typeface="Myriad Pro" charset="0"/>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yriad Pro" charset="0"/>
                <a:ea typeface="Myriad Pro" charset="0"/>
                <a:cs typeface="Myriad Pro" charset="0"/>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yriad Pro" charset="0"/>
                <a:ea typeface="Myriad Pro" charset="0"/>
                <a:cs typeface="Myriad Pro" charset="0"/>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en-US" b="1" dirty="0">
                <a:solidFill>
                  <a:schemeClr val="tx1"/>
                </a:solidFill>
              </a:rPr>
              <a:t>Petri Mertanen</a:t>
            </a:r>
          </a:p>
          <a:p>
            <a:r>
              <a:rPr lang="en-US" dirty="0"/>
              <a:t>Analytics &amp; Digital Consultant</a:t>
            </a:r>
          </a:p>
          <a:p>
            <a:r>
              <a:rPr lang="en-US" dirty="0">
                <a:hlinkClick r:id="rId6"/>
              </a:rPr>
              <a:t>petri@mertanen.info</a:t>
            </a:r>
            <a:endParaRPr lang="en-US" dirty="0"/>
          </a:p>
          <a:p>
            <a:r>
              <a:rPr lang="en-US" dirty="0"/>
              <a:t>Puh. </a:t>
            </a:r>
            <a:r>
              <a:rPr lang="en-US" dirty="0">
                <a:hlinkClick r:id="rId7"/>
              </a:rPr>
              <a:t>+358 400 792 616</a:t>
            </a:r>
            <a:endParaRPr lang="en-US" dirty="0"/>
          </a:p>
        </p:txBody>
      </p:sp>
    </p:spTree>
    <p:extLst>
      <p:ext uri="{BB962C8B-B14F-4D97-AF65-F5344CB8AC3E}">
        <p14:creationId xmlns:p14="http://schemas.microsoft.com/office/powerpoint/2010/main" val="3818706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01DC-F121-4409-A52C-C472F2AE7195}"/>
              </a:ext>
            </a:extLst>
          </p:cNvPr>
          <p:cNvSpPr>
            <a:spLocks noGrp="1"/>
          </p:cNvSpPr>
          <p:nvPr>
            <p:ph type="title"/>
          </p:nvPr>
        </p:nvSpPr>
        <p:spPr/>
        <p:txBody>
          <a:bodyPr>
            <a:normAutofit/>
          </a:bodyPr>
          <a:lstStyle/>
          <a:p>
            <a:r>
              <a:rPr lang="fi-FI" dirty="0"/>
              <a:t>OHJELMA:</a:t>
            </a:r>
          </a:p>
        </p:txBody>
      </p:sp>
      <p:sp>
        <p:nvSpPr>
          <p:cNvPr id="3" name="Content Placeholder 2">
            <a:extLst>
              <a:ext uri="{FF2B5EF4-FFF2-40B4-BE49-F238E27FC236}">
                <a16:creationId xmlns:a16="http://schemas.microsoft.com/office/drawing/2014/main" id="{B9FE5540-0130-4187-B77D-9BD4FDF69FD7}"/>
              </a:ext>
            </a:extLst>
          </p:cNvPr>
          <p:cNvSpPr>
            <a:spLocks noGrp="1"/>
          </p:cNvSpPr>
          <p:nvPr>
            <p:ph idx="1"/>
          </p:nvPr>
        </p:nvSpPr>
        <p:spPr/>
        <p:txBody>
          <a:bodyPr>
            <a:normAutofit/>
          </a:bodyPr>
          <a:lstStyle/>
          <a:p>
            <a:pPr marL="514350" indent="-514350">
              <a:buFont typeface="+mj-lt"/>
              <a:buAutoNum type="arabicPeriod"/>
            </a:pPr>
            <a:endParaRPr lang="fi-FI" dirty="0"/>
          </a:p>
          <a:p>
            <a:pPr marL="0" indent="0">
              <a:buNone/>
            </a:pPr>
            <a:r>
              <a:rPr lang="fi-FI" dirty="0"/>
              <a:t>Tervetuloa – Viesti Somessa- Harri Harjula </a:t>
            </a:r>
          </a:p>
          <a:p>
            <a:pPr marL="0" indent="0">
              <a:buNone/>
            </a:pPr>
            <a:r>
              <a:rPr lang="fi-FI" dirty="0"/>
              <a:t>Markkinointia ajatuksella - Tanja Yrjölä </a:t>
            </a:r>
          </a:p>
          <a:p>
            <a:pPr marL="0" indent="0">
              <a:buNone/>
            </a:pPr>
            <a:r>
              <a:rPr lang="fi-FI" dirty="0"/>
              <a:t>Tauko kahvi </a:t>
            </a:r>
          </a:p>
          <a:p>
            <a:pPr marL="0" indent="0">
              <a:buNone/>
            </a:pPr>
            <a:r>
              <a:rPr lang="fi-FI" dirty="0"/>
              <a:t>Kotisivujen vaikutus jäsenhankintaan - Petri Mertanen</a:t>
            </a:r>
          </a:p>
          <a:p>
            <a:pPr marL="0" indent="0">
              <a:buNone/>
            </a:pPr>
            <a:r>
              <a:rPr lang="fi-FI" dirty="0"/>
              <a:t>Case - </a:t>
            </a:r>
            <a:r>
              <a:rPr lang="fi-FI" dirty="0" err="1"/>
              <a:t>Rock’n</a:t>
            </a:r>
            <a:r>
              <a:rPr lang="fi-FI" dirty="0"/>
              <a:t> roll </a:t>
            </a:r>
            <a:r>
              <a:rPr lang="fi-FI" dirty="0" err="1"/>
              <a:t>dance</a:t>
            </a:r>
            <a:r>
              <a:rPr lang="fi-FI" dirty="0"/>
              <a:t> club </a:t>
            </a:r>
            <a:r>
              <a:rPr lang="fi-FI" dirty="0" err="1"/>
              <a:t>Comets</a:t>
            </a:r>
            <a:r>
              <a:rPr lang="fi-FI" dirty="0"/>
              <a:t> </a:t>
            </a:r>
          </a:p>
          <a:p>
            <a:pPr marL="0" indent="0">
              <a:buNone/>
            </a:pPr>
            <a:r>
              <a:rPr lang="fi-FI" dirty="0"/>
              <a:t>Loppuyhteenveto - Miila Huttunen</a:t>
            </a:r>
          </a:p>
        </p:txBody>
      </p:sp>
    </p:spTree>
    <p:extLst>
      <p:ext uri="{BB962C8B-B14F-4D97-AF65-F5344CB8AC3E}">
        <p14:creationId xmlns:p14="http://schemas.microsoft.com/office/powerpoint/2010/main" val="3383965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47418A5-B375-4AC5-BFF8-C1378DCB1CAE}"/>
              </a:ext>
            </a:extLst>
          </p:cNvPr>
          <p:cNvSpPr>
            <a:spLocks noGrp="1"/>
          </p:cNvSpPr>
          <p:nvPr>
            <p:ph type="dt" sz="quarter" idx="10"/>
          </p:nvPr>
        </p:nvSpPr>
        <p:spPr/>
        <p:txBody>
          <a:bodyPr/>
          <a:lstStyle/>
          <a:p>
            <a:pPr fontAlgn="base">
              <a:spcBef>
                <a:spcPct val="0"/>
              </a:spcBef>
              <a:spcAft>
                <a:spcPct val="0"/>
              </a:spcAft>
              <a:defRPr/>
            </a:pPr>
            <a:fld id="{8CDB76CB-596D-4833-ACBB-7CBD569E6D18}"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CEC096EF-26FD-4611-A54A-EDB4C2891433}"/>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
        <p:nvSpPr>
          <p:cNvPr id="3076" name="Rectangle 2">
            <a:extLst>
              <a:ext uri="{FF2B5EF4-FFF2-40B4-BE49-F238E27FC236}">
                <a16:creationId xmlns:a16="http://schemas.microsoft.com/office/drawing/2014/main" id="{C49957A0-0A1C-4D55-9BE1-77C092FBC1BC}"/>
              </a:ext>
            </a:extLst>
          </p:cNvPr>
          <p:cNvSpPr>
            <a:spLocks noGrp="1" noChangeArrowheads="1"/>
          </p:cNvSpPr>
          <p:nvPr>
            <p:ph type="ctrTitle"/>
          </p:nvPr>
        </p:nvSpPr>
        <p:spPr>
          <a:xfrm>
            <a:off x="3863976" y="1773239"/>
            <a:ext cx="5972175" cy="2376487"/>
          </a:xfrm>
        </p:spPr>
        <p:txBody>
          <a:bodyPr anchor="ctr"/>
          <a:lstStyle/>
          <a:p>
            <a:pPr algn="l" eaLnBrk="1" hangingPunct="1"/>
            <a:r>
              <a:rPr lang="fi-FI" altLang="fi-FI" sz="4400"/>
              <a:t>CASE: </a:t>
            </a:r>
            <a:br>
              <a:rPr lang="fi-FI" altLang="fi-FI" sz="4400"/>
            </a:br>
            <a:r>
              <a:rPr lang="fi-FI" altLang="fi-FI" sz="4400"/>
              <a:t>Rock’n’Roll Dance Club Comets ry</a:t>
            </a:r>
          </a:p>
        </p:txBody>
      </p:sp>
      <p:sp>
        <p:nvSpPr>
          <p:cNvPr id="3077" name="Rectangle 3">
            <a:extLst>
              <a:ext uri="{FF2B5EF4-FFF2-40B4-BE49-F238E27FC236}">
                <a16:creationId xmlns:a16="http://schemas.microsoft.com/office/drawing/2014/main" id="{39D4FD28-8AA5-4117-A975-E6CE2CD2FDCA}"/>
              </a:ext>
            </a:extLst>
          </p:cNvPr>
          <p:cNvSpPr>
            <a:spLocks noGrp="1" noChangeArrowheads="1"/>
          </p:cNvSpPr>
          <p:nvPr>
            <p:ph type="subTitle" idx="1"/>
          </p:nvPr>
        </p:nvSpPr>
        <p:spPr>
          <a:xfrm>
            <a:off x="3935414" y="4292600"/>
            <a:ext cx="5360987" cy="1346200"/>
          </a:xfrm>
        </p:spPr>
        <p:txBody>
          <a:bodyPr/>
          <a:lstStyle/>
          <a:p>
            <a:pPr algn="l" eaLnBrk="1" hangingPunct="1"/>
            <a:r>
              <a:rPr lang="fi-FI" altLang="fi-FI" sz="3200"/>
              <a:t>Pirja Vitikka-Koponen</a:t>
            </a:r>
          </a:p>
          <a:p>
            <a:pPr algn="l" eaLnBrk="1" hangingPunct="1"/>
            <a:r>
              <a:rPr lang="fi-FI" altLang="fi-FI" sz="3200"/>
              <a:t>Maiju Landström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F047E21-2252-4908-9C7F-E1752A5E3BFC}"/>
              </a:ext>
            </a:extLst>
          </p:cNvPr>
          <p:cNvSpPr>
            <a:spLocks noGrp="1"/>
          </p:cNvSpPr>
          <p:nvPr>
            <p:ph type="dt" sz="quarter" idx="10"/>
          </p:nvPr>
        </p:nvSpPr>
        <p:spPr/>
        <p:txBody>
          <a:bodyPr/>
          <a:lstStyle/>
          <a:p>
            <a:pPr fontAlgn="base">
              <a:spcBef>
                <a:spcPct val="0"/>
              </a:spcBef>
              <a:spcAft>
                <a:spcPct val="0"/>
              </a:spcAft>
              <a:defRPr/>
            </a:pPr>
            <a:fld id="{8CDB76CB-596D-4833-ACBB-7CBD569E6D18}"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EED9000F-7881-4EDC-A1D9-AD0DC67C13C5}"/>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
        <p:nvSpPr>
          <p:cNvPr id="4100" name="Rectangle 2">
            <a:extLst>
              <a:ext uri="{FF2B5EF4-FFF2-40B4-BE49-F238E27FC236}">
                <a16:creationId xmlns:a16="http://schemas.microsoft.com/office/drawing/2014/main" id="{6F0633BE-60DA-4977-AF84-A24D0F8F4D38}"/>
              </a:ext>
            </a:extLst>
          </p:cNvPr>
          <p:cNvSpPr>
            <a:spLocks noGrp="1" noChangeArrowheads="1"/>
          </p:cNvSpPr>
          <p:nvPr>
            <p:ph type="title"/>
          </p:nvPr>
        </p:nvSpPr>
        <p:spPr>
          <a:xfrm>
            <a:off x="3886200" y="244475"/>
            <a:ext cx="6324600" cy="1143000"/>
          </a:xfrm>
        </p:spPr>
        <p:txBody>
          <a:bodyPr/>
          <a:lstStyle/>
          <a:p>
            <a:pPr eaLnBrk="1" hangingPunct="1"/>
            <a:r>
              <a:rPr lang="fi-FI" altLang="fi-FI"/>
              <a:t>Comets</a:t>
            </a:r>
          </a:p>
        </p:txBody>
      </p:sp>
      <p:sp>
        <p:nvSpPr>
          <p:cNvPr id="4101" name="Rectangle 3">
            <a:extLst>
              <a:ext uri="{FF2B5EF4-FFF2-40B4-BE49-F238E27FC236}">
                <a16:creationId xmlns:a16="http://schemas.microsoft.com/office/drawing/2014/main" id="{37B2BD72-A266-419D-A72D-312CE43E0E07}"/>
              </a:ext>
            </a:extLst>
          </p:cNvPr>
          <p:cNvSpPr>
            <a:spLocks noGrp="1" noChangeArrowheads="1"/>
          </p:cNvSpPr>
          <p:nvPr>
            <p:ph type="body" idx="1"/>
          </p:nvPr>
        </p:nvSpPr>
        <p:spPr/>
        <p:txBody>
          <a:bodyPr/>
          <a:lstStyle/>
          <a:p>
            <a:pPr eaLnBrk="1" hangingPunct="1"/>
            <a:r>
              <a:rPr lang="fi-FI" altLang="fi-FI"/>
              <a:t>Jäseniä vuonna 2018 1292</a:t>
            </a:r>
          </a:p>
          <a:p>
            <a:pPr eaLnBrk="1" hangingPunct="1"/>
            <a:r>
              <a:rPr lang="fi-FI" altLang="fi-FI"/>
              <a:t>Oma vuokrasali ja lisäksi käytössä useita kaupungin koulujen saleja</a:t>
            </a:r>
          </a:p>
          <a:p>
            <a:pPr eaLnBrk="1" hangingPunct="1"/>
            <a:r>
              <a:rPr lang="fi-FI" altLang="fi-FI"/>
              <a:t>Ei työntekijöitä</a:t>
            </a:r>
          </a:p>
          <a:p>
            <a:pPr eaLnBrk="1" hangingPunct="1"/>
            <a:r>
              <a:rPr lang="fi-FI" altLang="fi-FI"/>
              <a:t>Monilajiseura, rock&amp;swing-lajit</a:t>
            </a:r>
          </a:p>
          <a:p>
            <a:pPr eaLnBrk="1" hangingPunct="1"/>
            <a:r>
              <a:rPr lang="fi-FI" altLang="fi-FI"/>
              <a:t>Kausikursseja tänä syksynä 45</a:t>
            </a:r>
          </a:p>
          <a:p>
            <a:pPr eaLnBrk="1" hangingPunct="1"/>
            <a:r>
              <a:rPr lang="fi-FI" altLang="fi-FI"/>
              <a:t>Ostetut palvelut &amp; luottamustoimisten ja aktiivien vapaaehtoistyö</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tsikko 1">
            <a:extLst>
              <a:ext uri="{FF2B5EF4-FFF2-40B4-BE49-F238E27FC236}">
                <a16:creationId xmlns:a16="http://schemas.microsoft.com/office/drawing/2014/main" id="{081D69F3-A013-42EB-A784-F4E0DBA50B37}"/>
              </a:ext>
            </a:extLst>
          </p:cNvPr>
          <p:cNvSpPr>
            <a:spLocks noGrp="1" noChangeArrowheads="1"/>
          </p:cNvSpPr>
          <p:nvPr>
            <p:ph type="title"/>
          </p:nvPr>
        </p:nvSpPr>
        <p:spPr/>
        <p:txBody>
          <a:bodyPr/>
          <a:lstStyle/>
          <a:p>
            <a:pPr eaLnBrk="1" hangingPunct="1"/>
            <a:r>
              <a:rPr lang="fi-FI" altLang="nl-NL"/>
              <a:t>Viestintä ja markkinointi</a:t>
            </a:r>
          </a:p>
        </p:txBody>
      </p:sp>
      <p:sp>
        <p:nvSpPr>
          <p:cNvPr id="5123" name="Sisällön paikkamerkki 2">
            <a:extLst>
              <a:ext uri="{FF2B5EF4-FFF2-40B4-BE49-F238E27FC236}">
                <a16:creationId xmlns:a16="http://schemas.microsoft.com/office/drawing/2014/main" id="{36F6B2E6-70E4-4CC2-8182-900296AF1BEB}"/>
              </a:ext>
            </a:extLst>
          </p:cNvPr>
          <p:cNvSpPr>
            <a:spLocks noGrp="1" noChangeArrowheads="1"/>
          </p:cNvSpPr>
          <p:nvPr>
            <p:ph idx="1"/>
          </p:nvPr>
        </p:nvSpPr>
        <p:spPr/>
        <p:txBody>
          <a:bodyPr/>
          <a:lstStyle/>
          <a:p>
            <a:pPr eaLnBrk="1" hangingPunct="1"/>
            <a:r>
              <a:rPr lang="fi-FI" altLang="nl-NL"/>
              <a:t>Markkinointia vähän</a:t>
            </a:r>
          </a:p>
          <a:p>
            <a:pPr eaLnBrk="1" hangingPunct="1"/>
            <a:r>
              <a:rPr lang="fi-FI" altLang="nl-NL"/>
              <a:t>Viestintäkanavat: nettisivut, Facebook, sähköposti, MyClub, Instagram</a:t>
            </a:r>
          </a:p>
          <a:p>
            <a:pPr eaLnBrk="1" hangingPunct="1"/>
            <a:r>
              <a:rPr lang="fi-FI" altLang="nl-NL"/>
              <a:t>Yhteisöllinen viestintä</a:t>
            </a:r>
          </a:p>
          <a:p>
            <a:pPr eaLnBrk="1" hangingPunct="1"/>
            <a:r>
              <a:rPr lang="fi-FI" altLang="nl-NL"/>
              <a:t> Taustalla ohjeet ja yhteiset toimintatavat, kuvapankit, asiallinen tyyli ja oikeinkirjoitus</a:t>
            </a:r>
          </a:p>
          <a:p>
            <a:pPr eaLnBrk="1" hangingPunct="1"/>
            <a:endParaRPr lang="fi-FI" altLang="nl-NL"/>
          </a:p>
        </p:txBody>
      </p:sp>
      <p:sp>
        <p:nvSpPr>
          <p:cNvPr id="4" name="Päivämäärän paikkamerkki 3">
            <a:extLst>
              <a:ext uri="{FF2B5EF4-FFF2-40B4-BE49-F238E27FC236}">
                <a16:creationId xmlns:a16="http://schemas.microsoft.com/office/drawing/2014/main" id="{64C046A9-185F-4071-A4BA-C81CE5520E8D}"/>
              </a:ext>
            </a:extLst>
          </p:cNvPr>
          <p:cNvSpPr>
            <a:spLocks noGrp="1"/>
          </p:cNvSpPr>
          <p:nvPr>
            <p:ph type="dt" sz="quarter" idx="10"/>
          </p:nvPr>
        </p:nvSpPr>
        <p:spPr/>
        <p:txBody>
          <a:bodyPr/>
          <a:lstStyle/>
          <a:p>
            <a:pPr fontAlgn="base">
              <a:spcBef>
                <a:spcPct val="0"/>
              </a:spcBef>
              <a:spcAft>
                <a:spcPct val="0"/>
              </a:spcAft>
              <a:defRPr/>
            </a:pPr>
            <a:fld id="{8CDB76CB-596D-4833-ACBB-7CBD569E6D18}"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52A9EF26-B9A1-46E7-846B-65AEBBDEC465}"/>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Sisällön paikkamerkki 6" descr="Kuva, joka sisältää kohteen näyttökuva, teksti&#10;&#10;Kuvaus luotu automaattisesti">
            <a:extLst>
              <a:ext uri="{FF2B5EF4-FFF2-40B4-BE49-F238E27FC236}">
                <a16:creationId xmlns:a16="http://schemas.microsoft.com/office/drawing/2014/main" id="{43A959A7-7046-4FE1-9775-933AD7605E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95713" y="476250"/>
            <a:ext cx="7080250" cy="5329238"/>
          </a:xfrm>
        </p:spPr>
      </p:pic>
      <p:sp>
        <p:nvSpPr>
          <p:cNvPr id="4" name="Päivämäärän paikkamerkki 3">
            <a:extLst>
              <a:ext uri="{FF2B5EF4-FFF2-40B4-BE49-F238E27FC236}">
                <a16:creationId xmlns:a16="http://schemas.microsoft.com/office/drawing/2014/main" id="{F7CEBE19-8570-4F66-B083-190AC1BE3F8A}"/>
              </a:ext>
            </a:extLst>
          </p:cNvPr>
          <p:cNvSpPr>
            <a:spLocks noGrp="1"/>
          </p:cNvSpPr>
          <p:nvPr>
            <p:ph type="dt" sz="quarter" idx="10"/>
          </p:nvPr>
        </p:nvSpPr>
        <p:spPr/>
        <p:txBody>
          <a:bodyPr/>
          <a:lstStyle/>
          <a:p>
            <a:pPr fontAlgn="base">
              <a:spcBef>
                <a:spcPct val="0"/>
              </a:spcBef>
              <a:spcAft>
                <a:spcPct val="0"/>
              </a:spcAft>
              <a:defRPr/>
            </a:pPr>
            <a:fld id="{8CDB76CB-596D-4833-ACBB-7CBD569E6D18}"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FC5B1C39-8AF9-4A5F-AC14-6BD9EC855C12}"/>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isällön paikkamerkki 6" descr="Kuva, joka sisältää kohteen näyttökuva&#10;&#10;Kuvaus luotu automaattisesti">
            <a:extLst>
              <a:ext uri="{FF2B5EF4-FFF2-40B4-BE49-F238E27FC236}">
                <a16:creationId xmlns:a16="http://schemas.microsoft.com/office/drawing/2014/main" id="{AED460DD-E331-4D89-8D0C-E0F21FB267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3175" y="196850"/>
            <a:ext cx="6604000" cy="6040438"/>
          </a:xfrm>
        </p:spPr>
      </p:pic>
      <p:sp>
        <p:nvSpPr>
          <p:cNvPr id="4" name="Päivämäärän paikkamerkki 3">
            <a:extLst>
              <a:ext uri="{FF2B5EF4-FFF2-40B4-BE49-F238E27FC236}">
                <a16:creationId xmlns:a16="http://schemas.microsoft.com/office/drawing/2014/main" id="{7DE8D4D6-9441-43CC-8808-1DB2990518DC}"/>
              </a:ext>
            </a:extLst>
          </p:cNvPr>
          <p:cNvSpPr>
            <a:spLocks noGrp="1"/>
          </p:cNvSpPr>
          <p:nvPr>
            <p:ph type="dt" sz="quarter" idx="10"/>
          </p:nvPr>
        </p:nvSpPr>
        <p:spPr/>
        <p:txBody>
          <a:bodyPr/>
          <a:lstStyle/>
          <a:p>
            <a:pPr fontAlgn="base">
              <a:spcBef>
                <a:spcPct val="0"/>
              </a:spcBef>
              <a:spcAft>
                <a:spcPct val="0"/>
              </a:spcAft>
              <a:defRPr/>
            </a:pPr>
            <a:fld id="{8CDB76CB-596D-4833-ACBB-7CBD569E6D18}"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B4A08697-2EA8-4C58-A630-F08722EFC976}"/>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tsikko 1">
            <a:extLst>
              <a:ext uri="{FF2B5EF4-FFF2-40B4-BE49-F238E27FC236}">
                <a16:creationId xmlns:a16="http://schemas.microsoft.com/office/drawing/2014/main" id="{BC50FEA0-DAE7-4DE4-AB27-630044030A5F}"/>
              </a:ext>
            </a:extLst>
          </p:cNvPr>
          <p:cNvSpPr>
            <a:spLocks noGrp="1" noChangeArrowheads="1"/>
          </p:cNvSpPr>
          <p:nvPr>
            <p:ph type="title"/>
          </p:nvPr>
        </p:nvSpPr>
        <p:spPr>
          <a:xfrm>
            <a:off x="3886200" y="274638"/>
            <a:ext cx="6324600" cy="633412"/>
          </a:xfrm>
        </p:spPr>
        <p:txBody>
          <a:bodyPr/>
          <a:lstStyle/>
          <a:p>
            <a:pPr eaLnBrk="1" hangingPunct="1"/>
            <a:r>
              <a:rPr lang="fi-FI" altLang="nl-NL"/>
              <a:t>Instagram-ohje</a:t>
            </a:r>
          </a:p>
        </p:txBody>
      </p:sp>
      <p:sp>
        <p:nvSpPr>
          <p:cNvPr id="8195" name="Sisällön paikkamerkki 2">
            <a:extLst>
              <a:ext uri="{FF2B5EF4-FFF2-40B4-BE49-F238E27FC236}">
                <a16:creationId xmlns:a16="http://schemas.microsoft.com/office/drawing/2014/main" id="{9B5F0D34-8B4E-4340-9C23-F907AE1A651B}"/>
              </a:ext>
            </a:extLst>
          </p:cNvPr>
          <p:cNvSpPr>
            <a:spLocks noGrp="1" noChangeArrowheads="1"/>
          </p:cNvSpPr>
          <p:nvPr>
            <p:ph idx="1"/>
          </p:nvPr>
        </p:nvSpPr>
        <p:spPr>
          <a:xfrm>
            <a:off x="4114801" y="1268414"/>
            <a:ext cx="6107113" cy="1512887"/>
          </a:xfrm>
        </p:spPr>
        <p:txBody>
          <a:bodyPr/>
          <a:lstStyle/>
          <a:p>
            <a:pPr marL="0" indent="0" eaLnBrk="1" hangingPunct="1">
              <a:buNone/>
            </a:pPr>
            <a:r>
              <a:rPr lang="fi-FI" altLang="nl-NL" sz="1300" b="1">
                <a:latin typeface="Arial" panose="020B0604020202020204" pitchFamily="34" charset="0"/>
              </a:rPr>
              <a:t>A) Pakollinen #-rimpsu</a:t>
            </a:r>
            <a:br>
              <a:rPr lang="fi-FI" altLang="nl-NL" sz="1300">
                <a:latin typeface="Arial" panose="020B0604020202020204" pitchFamily="34" charset="0"/>
              </a:rPr>
            </a:br>
            <a:r>
              <a:rPr lang="fi-FI" altLang="nl-NL" sz="1300">
                <a:latin typeface="Arial" panose="020B0604020202020204" pitchFamily="34" charset="0"/>
              </a:rPr>
              <a:t>Käytä aina seuraavat #:t:</a:t>
            </a:r>
            <a:br>
              <a:rPr lang="fi-FI" altLang="nl-NL" sz="1300">
                <a:latin typeface="Arial" panose="020B0604020202020204" pitchFamily="34" charset="0"/>
              </a:rPr>
            </a:br>
            <a:r>
              <a:rPr lang="fi-FI" altLang="nl-NL" sz="1300">
                <a:latin typeface="Arial" panose="020B0604020202020204" pitchFamily="34" charset="0"/>
              </a:rPr>
              <a:t>#comets #tanssi #dance #boogiewoogie #bugg #lindyhop #rocknroll #balboa  #fusku #jazzroots #rockabilly #westcoastswing </a:t>
            </a:r>
            <a:br>
              <a:rPr lang="fi-FI" altLang="nl-NL" sz="1300">
                <a:latin typeface="Arial" panose="020B0604020202020204" pitchFamily="34" charset="0"/>
              </a:rPr>
            </a:br>
            <a:r>
              <a:rPr lang="fi-FI" altLang="nl-NL" sz="1300">
                <a:latin typeface="Arial" panose="020B0604020202020204" pitchFamily="34" charset="0"/>
              </a:rPr>
              <a:t>Kts. esimerkki viimeisimmästä postauksesta.</a:t>
            </a:r>
            <a:br>
              <a:rPr lang="fi-FI" altLang="nl-NL" sz="1300">
                <a:latin typeface="Arial" panose="020B0604020202020204" pitchFamily="34" charset="0"/>
              </a:rPr>
            </a:br>
            <a:r>
              <a:rPr lang="fi-FI" altLang="nl-NL" sz="1300">
                <a:latin typeface="Arial" panose="020B0604020202020204" pitchFamily="34" charset="0"/>
              </a:rPr>
              <a:t>Jos kuva ei ole lajinomainen, kaikki lajihashtagit mainitaan. Jos kuvassa on jokin tietty laji vahvasti esillä, voi harkiten käyttää vain osaa hashtageista.</a:t>
            </a:r>
            <a:br>
              <a:rPr lang="fi-FI" altLang="nl-NL" sz="1200"/>
            </a:br>
            <a:br>
              <a:rPr lang="fi-FI" altLang="nl-NL" sz="1200"/>
            </a:br>
            <a:endParaRPr lang="fi-FI" altLang="nl-NL" sz="1200"/>
          </a:p>
        </p:txBody>
      </p:sp>
      <p:sp>
        <p:nvSpPr>
          <p:cNvPr id="4" name="Päivämäärän paikkamerkki 3">
            <a:extLst>
              <a:ext uri="{FF2B5EF4-FFF2-40B4-BE49-F238E27FC236}">
                <a16:creationId xmlns:a16="http://schemas.microsoft.com/office/drawing/2014/main" id="{4BF66C4A-B0E1-4D2E-9F1E-1C51C4D9C8A1}"/>
              </a:ext>
            </a:extLst>
          </p:cNvPr>
          <p:cNvSpPr>
            <a:spLocks noGrp="1"/>
          </p:cNvSpPr>
          <p:nvPr>
            <p:ph type="dt" sz="quarter" idx="10"/>
          </p:nvPr>
        </p:nvSpPr>
        <p:spPr/>
        <p:txBody>
          <a:bodyPr/>
          <a:lstStyle/>
          <a:p>
            <a:pPr fontAlgn="base">
              <a:spcBef>
                <a:spcPct val="0"/>
              </a:spcBef>
              <a:spcAft>
                <a:spcPct val="0"/>
              </a:spcAft>
              <a:defRPr/>
            </a:pPr>
            <a:fld id="{8CDB76CB-596D-4833-ACBB-7CBD569E6D18}"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70A15E3D-5C8B-46D1-9358-BAFC4B879DAE}"/>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
        <p:nvSpPr>
          <p:cNvPr id="8198" name="Tekstiruutu 5">
            <a:extLst>
              <a:ext uri="{FF2B5EF4-FFF2-40B4-BE49-F238E27FC236}">
                <a16:creationId xmlns:a16="http://schemas.microsoft.com/office/drawing/2014/main" id="{DFD0D042-AA1B-4240-876D-FA75F6E58B81}"/>
              </a:ext>
            </a:extLst>
          </p:cNvPr>
          <p:cNvSpPr txBox="1">
            <a:spLocks noChangeArrowheads="1"/>
          </p:cNvSpPr>
          <p:nvPr/>
        </p:nvSpPr>
        <p:spPr bwMode="auto">
          <a:xfrm rot="10800000" flipH="1" flipV="1">
            <a:off x="1960564" y="2949576"/>
            <a:ext cx="7921625"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i-FI" altLang="nl-NL" sz="1300" b="1">
                <a:solidFill>
                  <a:srgbClr val="000000"/>
                </a:solidFill>
              </a:rPr>
              <a:t>B) Muita mahdollisia hastageja:</a:t>
            </a:r>
            <a:br>
              <a:rPr lang="fi-FI" altLang="nl-NL" sz="1300">
                <a:solidFill>
                  <a:srgbClr val="000000"/>
                </a:solidFill>
              </a:rPr>
            </a:br>
            <a:r>
              <a:rPr lang="fi-FI" altLang="nl-NL" sz="1300">
                <a:solidFill>
                  <a:srgbClr val="000000"/>
                </a:solidFill>
              </a:rPr>
              <a:t>#tanssija #dancer #tanssiseura #rstanssi #rockswing #dancelife #helsinki #swing #swingdance #acrobatic #acrobaticrocknroll #rocknrollformation #rrf #rocknrollladiesformation #rrlf boogiewoogiedance #lindyhopdance #buggdance #westcoastswingdance …</a:t>
            </a:r>
            <a:br>
              <a:rPr lang="fi-FI" altLang="nl-NL" sz="1300">
                <a:solidFill>
                  <a:srgbClr val="000000"/>
                </a:solidFill>
              </a:rPr>
            </a:br>
            <a:br>
              <a:rPr lang="fi-FI" altLang="nl-NL" sz="1300">
                <a:solidFill>
                  <a:srgbClr val="000000"/>
                </a:solidFill>
              </a:rPr>
            </a:br>
            <a:r>
              <a:rPr lang="fi-FI" altLang="nl-NL" sz="1300" b="1">
                <a:solidFill>
                  <a:srgbClr val="000000"/>
                </a:solidFill>
              </a:rPr>
              <a:t>C) Minkälaisena Comets näyttäytyy?</a:t>
            </a:r>
            <a:br>
              <a:rPr lang="fi-FI" altLang="nl-NL" sz="1300">
                <a:solidFill>
                  <a:srgbClr val="000000"/>
                </a:solidFill>
              </a:rPr>
            </a:br>
            <a:r>
              <a:rPr lang="fi-FI" altLang="nl-NL" sz="1300">
                <a:solidFill>
                  <a:srgbClr val="000000"/>
                </a:solidFill>
              </a:rPr>
              <a:t>Tarkoituksena, että Cometsista näyttäytyy kaikki lajit ja monipuolinen toiminta (kisat, bileet, workhopit, lapset, junnut ja aikuiset). Cometsin julkaisuissa ei ole alkoholia tai mitään päihteitä, kuvat ovat asiallisia ja junnut esiintyvät niissä ikätasoon sopivasti. Tunnelmahan meillä on iloinen ja tanssi ja tanssijat näyttävät hyvältä! :D</a:t>
            </a:r>
            <a:br>
              <a:rPr lang="fi-FI" altLang="nl-NL" sz="1300">
                <a:solidFill>
                  <a:srgbClr val="000000"/>
                </a:solidFill>
              </a:rPr>
            </a:br>
            <a:br>
              <a:rPr lang="fi-FI" altLang="nl-NL" sz="1300">
                <a:solidFill>
                  <a:srgbClr val="000000"/>
                </a:solidFill>
              </a:rPr>
            </a:br>
            <a:r>
              <a:rPr lang="fi-FI" altLang="nl-NL" sz="1300" b="1">
                <a:solidFill>
                  <a:srgbClr val="000000"/>
                </a:solidFill>
              </a:rPr>
              <a:t>D) Milloin postaan ja miten usein?</a:t>
            </a:r>
            <a:br>
              <a:rPr lang="fi-FI" altLang="nl-NL" sz="1300">
                <a:solidFill>
                  <a:srgbClr val="000000"/>
                </a:solidFill>
              </a:rPr>
            </a:br>
            <a:r>
              <a:rPr lang="fi-FI" altLang="nl-NL" sz="1300">
                <a:solidFill>
                  <a:srgbClr val="000000"/>
                </a:solidFill>
              </a:rPr>
              <a:t>Julkaisuvälin voi päättää oman harkinnan ja sopivien kuvaustilanteiden mukaan - ei kuitenkaan yli 10 kuvaa saman päivän aikana (katso siis aina ennen postaamista Cometsin oma seinä).</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654FD0-C48D-4F8D-9138-B7A75419BC2A}"/>
              </a:ext>
            </a:extLst>
          </p:cNvPr>
          <p:cNvSpPr>
            <a:spLocks noGrp="1"/>
          </p:cNvSpPr>
          <p:nvPr>
            <p:ph type="title"/>
          </p:nvPr>
        </p:nvSpPr>
        <p:spPr/>
        <p:txBody>
          <a:bodyPr/>
          <a:lstStyle/>
          <a:p>
            <a:r>
              <a:rPr lang="fi-FI" dirty="0"/>
              <a:t>Toimiva ja kiinnostava sisältö</a:t>
            </a:r>
          </a:p>
        </p:txBody>
      </p:sp>
      <p:sp>
        <p:nvSpPr>
          <p:cNvPr id="3" name="Sisällön paikkamerkki 2">
            <a:extLst>
              <a:ext uri="{FF2B5EF4-FFF2-40B4-BE49-F238E27FC236}">
                <a16:creationId xmlns:a16="http://schemas.microsoft.com/office/drawing/2014/main" id="{25650ED7-5157-482F-8BAE-0B59573D7BAD}"/>
              </a:ext>
            </a:extLst>
          </p:cNvPr>
          <p:cNvSpPr>
            <a:spLocks noGrp="1"/>
          </p:cNvSpPr>
          <p:nvPr>
            <p:ph idx="1"/>
          </p:nvPr>
        </p:nvSpPr>
        <p:spPr/>
        <p:txBody>
          <a:bodyPr/>
          <a:lstStyle/>
          <a:p>
            <a:r>
              <a:rPr lang="fi-FI" dirty="0"/>
              <a:t>Tunteisiin vetoavat tarinat (onnistumisia, kehitystarinoita, vaikeuksien kautta voittoon, yllätyksiä, hauskat hetket, tanssimokat jne.)</a:t>
            </a:r>
          </a:p>
          <a:p>
            <a:r>
              <a:rPr lang="fi-FI" dirty="0"/>
              <a:t>Pääroolissa ihmiset, kaikenlaiset ja eri rooleissa toimivat, ääni monenlaisilla</a:t>
            </a:r>
          </a:p>
          <a:p>
            <a:r>
              <a:rPr lang="fi-FI" dirty="0"/>
              <a:t>Visuaalisuus</a:t>
            </a:r>
          </a:p>
          <a:p>
            <a:r>
              <a:rPr lang="fi-FI" dirty="0"/>
              <a:t>Arvonnat (case; ämpäri) äänestykset, vaikuttamismahdollisuudet</a:t>
            </a:r>
          </a:p>
          <a:p>
            <a:pPr>
              <a:buFont typeface="Wingdings" panose="05000000000000000000" pitchFamily="2" charset="2"/>
              <a:buChar char="à"/>
            </a:pPr>
            <a:r>
              <a:rPr lang="fi-FI" dirty="0">
                <a:sym typeface="Wingdings" panose="05000000000000000000" pitchFamily="2" charset="2"/>
              </a:rPr>
              <a:t> Mitä konkreettisesti nämä sisällöt olisi oman toiminnan parissa</a:t>
            </a:r>
            <a:endParaRPr lang="fi-FI" dirty="0"/>
          </a:p>
          <a:p>
            <a:pPr>
              <a:buFont typeface="Wingdings" panose="05000000000000000000" pitchFamily="2" charset="2"/>
              <a:buChar char="à"/>
            </a:pPr>
            <a:r>
              <a:rPr lang="fi-FI" dirty="0"/>
              <a:t> Tiedottaminen</a:t>
            </a:r>
          </a:p>
        </p:txBody>
      </p:sp>
    </p:spTree>
    <p:extLst>
      <p:ext uri="{BB962C8B-B14F-4D97-AF65-F5344CB8AC3E}">
        <p14:creationId xmlns:p14="http://schemas.microsoft.com/office/powerpoint/2010/main" val="1259685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DDA6E8-DE31-4BC8-A7DB-391757B6EF3B}"/>
              </a:ext>
            </a:extLst>
          </p:cNvPr>
          <p:cNvSpPr>
            <a:spLocks noGrp="1"/>
          </p:cNvSpPr>
          <p:nvPr>
            <p:ph type="title"/>
          </p:nvPr>
        </p:nvSpPr>
        <p:spPr/>
        <p:txBody>
          <a:bodyPr/>
          <a:lstStyle/>
          <a:p>
            <a:r>
              <a:rPr lang="fi-FI"/>
              <a:t>Case: PM-kisat 2019</a:t>
            </a:r>
          </a:p>
        </p:txBody>
      </p:sp>
      <p:sp>
        <p:nvSpPr>
          <p:cNvPr id="3" name="Tekstin paikkamerkki 2">
            <a:extLst>
              <a:ext uri="{FF2B5EF4-FFF2-40B4-BE49-F238E27FC236}">
                <a16:creationId xmlns:a16="http://schemas.microsoft.com/office/drawing/2014/main" id="{960A0536-E729-4388-BEDF-6E4BEC2F7346}"/>
              </a:ext>
            </a:extLst>
          </p:cNvPr>
          <p:cNvSpPr>
            <a:spLocks noGrp="1"/>
          </p:cNvSpPr>
          <p:nvPr>
            <p:ph type="body" idx="1"/>
          </p:nvPr>
        </p:nvSpPr>
        <p:spPr/>
        <p:txBody>
          <a:bodyPr/>
          <a:lstStyle/>
          <a:p>
            <a:pPr algn="ctr">
              <a:spcBef>
                <a:spcPct val="0"/>
              </a:spcBef>
            </a:pPr>
            <a:r>
              <a:rPr lang="fi-FI">
                <a:ea typeface="+mn-lt"/>
                <a:cs typeface="+mn-lt"/>
              </a:rPr>
              <a:t>Rock'n' swing Nordic Championship </a:t>
            </a:r>
            <a:endParaRPr lang="en-US">
              <a:ea typeface="+mn-lt"/>
              <a:cs typeface="+mn-lt"/>
            </a:endParaRPr>
          </a:p>
          <a:p>
            <a:pPr algn="ctr">
              <a:spcBef>
                <a:spcPct val="0"/>
              </a:spcBef>
            </a:pPr>
            <a:r>
              <a:rPr lang="fi-FI">
                <a:ea typeface="+mn-lt"/>
                <a:cs typeface="+mn-lt"/>
              </a:rPr>
              <a:t>&amp; Boogie Woogie World Cup</a:t>
            </a:r>
            <a:br>
              <a:rPr lang="fi-FI" dirty="0">
                <a:ea typeface="+mn-lt"/>
                <a:cs typeface="+mn-lt"/>
              </a:rPr>
            </a:br>
            <a:r>
              <a:rPr lang="fi-FI">
                <a:ea typeface="+mn-lt"/>
                <a:cs typeface="+mn-lt"/>
              </a:rPr>
              <a:t>27.4.2019 Järvenpää-talo</a:t>
            </a:r>
            <a:endParaRPr lang="en-US">
              <a:ea typeface="+mn-lt"/>
              <a:cs typeface="+mn-lt"/>
            </a:endParaRPr>
          </a:p>
          <a:p>
            <a:endParaRPr lang="fi-FI" dirty="0"/>
          </a:p>
        </p:txBody>
      </p:sp>
      <p:sp>
        <p:nvSpPr>
          <p:cNvPr id="4" name="Päivämäärän paikkamerkki 3">
            <a:extLst>
              <a:ext uri="{FF2B5EF4-FFF2-40B4-BE49-F238E27FC236}">
                <a16:creationId xmlns:a16="http://schemas.microsoft.com/office/drawing/2014/main" id="{A1CA51B6-DCBD-4BFB-AA35-9629755B24D1}"/>
              </a:ext>
            </a:extLst>
          </p:cNvPr>
          <p:cNvSpPr>
            <a:spLocks noGrp="1"/>
          </p:cNvSpPr>
          <p:nvPr>
            <p:ph type="dt" sz="half" idx="10"/>
          </p:nvPr>
        </p:nvSpPr>
        <p:spPr/>
        <p:txBody>
          <a:bodyPr/>
          <a:lstStyle/>
          <a:p>
            <a:pPr fontAlgn="base">
              <a:spcBef>
                <a:spcPct val="0"/>
              </a:spcBef>
              <a:spcAft>
                <a:spcPct val="0"/>
              </a:spcAft>
              <a:defRPr/>
            </a:pPr>
            <a:fld id="{231DBF47-3928-4995-A6E1-CF792F6320F2}"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BE2BD997-714B-43ED-BD3B-7F84DA9B2F87}"/>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pic>
        <p:nvPicPr>
          <p:cNvPr id="8" name="Kuva 8" descr="Kuva, joka sisältää kohteen teksti, kirja, valokuva&#10;&#10;Kuvaus luotu, erittäin korkea luotettavuus">
            <a:extLst>
              <a:ext uri="{FF2B5EF4-FFF2-40B4-BE49-F238E27FC236}">
                <a16:creationId xmlns:a16="http://schemas.microsoft.com/office/drawing/2014/main" id="{C18C4EF0-DF68-49E5-9FBF-BD8B1F4812E0}"/>
              </a:ext>
            </a:extLst>
          </p:cNvPr>
          <p:cNvPicPr>
            <a:picLocks noChangeAspect="1"/>
          </p:cNvPicPr>
          <p:nvPr/>
        </p:nvPicPr>
        <p:blipFill>
          <a:blip r:embed="rId3"/>
          <a:stretch>
            <a:fillRect/>
          </a:stretch>
        </p:blipFill>
        <p:spPr>
          <a:xfrm>
            <a:off x="3919269" y="342541"/>
            <a:ext cx="4367841" cy="3096165"/>
          </a:xfrm>
          <a:prstGeom prst="rect">
            <a:avLst/>
          </a:prstGeom>
        </p:spPr>
      </p:pic>
    </p:spTree>
    <p:extLst>
      <p:ext uri="{BB962C8B-B14F-4D97-AF65-F5344CB8AC3E}">
        <p14:creationId xmlns:p14="http://schemas.microsoft.com/office/powerpoint/2010/main" val="2703285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609CC8-DBCE-4E62-851C-3FDA9BC0583F}"/>
              </a:ext>
            </a:extLst>
          </p:cNvPr>
          <p:cNvSpPr>
            <a:spLocks noGrp="1"/>
          </p:cNvSpPr>
          <p:nvPr>
            <p:ph type="title"/>
          </p:nvPr>
        </p:nvSpPr>
        <p:spPr>
          <a:xfrm>
            <a:off x="2147888" y="1709738"/>
            <a:ext cx="7886700" cy="4218586"/>
          </a:xfrm>
        </p:spPr>
        <p:txBody>
          <a:bodyPr vert="horz" wrap="square" lIns="91440" tIns="45720" rIns="91440" bIns="45720" numCol="1" anchor="ctr" anchorCtr="0" compatLnSpc="1">
            <a:prstTxWarp prst="textNoShape">
              <a:avLst/>
            </a:prstTxWarp>
          </a:bodyPr>
          <a:lstStyle/>
          <a:p>
            <a:pPr algn="ctr"/>
            <a:r>
              <a:rPr lang="fi-FI" sz="4800" dirty="0"/>
              <a:t>1. Mitä tehtiin</a:t>
            </a:r>
            <a:br>
              <a:rPr lang="fi-FI" sz="4800" dirty="0"/>
            </a:br>
            <a:r>
              <a:rPr lang="fi-FI" sz="4800"/>
              <a:t>2. Ennakkomarkkinointi </a:t>
            </a:r>
            <a:br>
              <a:rPr lang="fi-FI" sz="4800" dirty="0"/>
            </a:br>
            <a:r>
              <a:rPr lang="fi-FI" sz="4800"/>
              <a:t>ja -viestintä</a:t>
            </a:r>
            <a:br>
              <a:rPr lang="fi-FI" sz="4800" dirty="0"/>
            </a:br>
            <a:r>
              <a:rPr lang="fi-FI" sz="4800"/>
              <a:t>2. Kisapäivän viestintä</a:t>
            </a:r>
          </a:p>
        </p:txBody>
      </p:sp>
      <p:sp>
        <p:nvSpPr>
          <p:cNvPr id="4" name="Päivämäärän paikkamerkki 3">
            <a:extLst>
              <a:ext uri="{FF2B5EF4-FFF2-40B4-BE49-F238E27FC236}">
                <a16:creationId xmlns:a16="http://schemas.microsoft.com/office/drawing/2014/main" id="{AC4B8FD8-FAB1-413F-8258-4AB24F37498D}"/>
              </a:ext>
            </a:extLst>
          </p:cNvPr>
          <p:cNvSpPr>
            <a:spLocks noGrp="1"/>
          </p:cNvSpPr>
          <p:nvPr>
            <p:ph type="dt" sz="half" idx="10"/>
          </p:nvPr>
        </p:nvSpPr>
        <p:spPr/>
        <p:txBody>
          <a:bodyPr/>
          <a:lstStyle/>
          <a:p>
            <a:pPr fontAlgn="base">
              <a:spcBef>
                <a:spcPct val="0"/>
              </a:spcBef>
              <a:spcAft>
                <a:spcPct val="0"/>
              </a:spcAft>
              <a:defRPr/>
            </a:pPr>
            <a:fld id="{231DBF47-3928-4995-A6E1-CF792F6320F2}"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BAE13C85-B233-4760-B2CB-059505CDAFBF}"/>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extLst>
      <p:ext uri="{BB962C8B-B14F-4D97-AF65-F5344CB8AC3E}">
        <p14:creationId xmlns:p14="http://schemas.microsoft.com/office/powerpoint/2010/main" val="2759565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659CAC-CB46-4B7B-AB3B-CAB46736229C}"/>
              </a:ext>
            </a:extLst>
          </p:cNvPr>
          <p:cNvSpPr>
            <a:spLocks noGrp="1"/>
          </p:cNvSpPr>
          <p:nvPr>
            <p:ph type="title"/>
          </p:nvPr>
        </p:nvSpPr>
        <p:spPr/>
        <p:txBody>
          <a:bodyPr/>
          <a:lstStyle/>
          <a:p>
            <a:r>
              <a:rPr lang="fi-FI"/>
              <a:t>Mitä tehtiin?</a:t>
            </a:r>
          </a:p>
        </p:txBody>
      </p:sp>
      <p:sp>
        <p:nvSpPr>
          <p:cNvPr id="3" name="Sisällön paikkamerkki 2">
            <a:extLst>
              <a:ext uri="{FF2B5EF4-FFF2-40B4-BE49-F238E27FC236}">
                <a16:creationId xmlns:a16="http://schemas.microsoft.com/office/drawing/2014/main" id="{C8B3F065-312B-4DFF-BCD6-8FC8427BBD3F}"/>
              </a:ext>
            </a:extLst>
          </p:cNvPr>
          <p:cNvSpPr>
            <a:spLocks noGrp="1"/>
          </p:cNvSpPr>
          <p:nvPr>
            <p:ph idx="1"/>
          </p:nvPr>
        </p:nvSpPr>
        <p:spPr/>
        <p:txBody>
          <a:bodyPr/>
          <a:lstStyle/>
          <a:p>
            <a:r>
              <a:rPr lang="fi-FI"/>
              <a:t>Yhtenäinen visuaalinen ilme</a:t>
            </a:r>
          </a:p>
          <a:p>
            <a:r>
              <a:rPr lang="fi-FI"/>
              <a:t>Viestintäsuunnitelma</a:t>
            </a:r>
          </a:p>
          <a:p>
            <a:r>
              <a:rPr lang="fi-FI"/>
              <a:t>Markkinointi pääsääntöisesti sosiaalisessa mediassa: Facebook ja Instagram</a:t>
            </a:r>
          </a:p>
          <a:p>
            <a:r>
              <a:rPr lang="fi-FI"/>
              <a:t>Nettisivuilla yksi infosivu</a:t>
            </a:r>
            <a:endParaRPr lang="fi-FI" dirty="0"/>
          </a:p>
          <a:p>
            <a:r>
              <a:rPr lang="fi-FI"/>
              <a:t>Pääkieli englanti, myös suomeksi</a:t>
            </a:r>
            <a:endParaRPr lang="fi-FI" dirty="0"/>
          </a:p>
          <a:p>
            <a:endParaRPr lang="fi-FI" dirty="0"/>
          </a:p>
          <a:p>
            <a:endParaRPr lang="fi-FI" dirty="0"/>
          </a:p>
        </p:txBody>
      </p:sp>
      <p:sp>
        <p:nvSpPr>
          <p:cNvPr id="4" name="Päivämäärän paikkamerkki 3">
            <a:extLst>
              <a:ext uri="{FF2B5EF4-FFF2-40B4-BE49-F238E27FC236}">
                <a16:creationId xmlns:a16="http://schemas.microsoft.com/office/drawing/2014/main" id="{F32AABA7-60B6-494D-A85E-7DF3903B8B9A}"/>
              </a:ext>
            </a:extLst>
          </p:cNvPr>
          <p:cNvSpPr>
            <a:spLocks noGrp="1"/>
          </p:cNvSpPr>
          <p:nvPr>
            <p:ph type="dt" sz="half" idx="10"/>
          </p:nvPr>
        </p:nvSpPr>
        <p:spPr/>
        <p:txBody>
          <a:bodyPr/>
          <a:lstStyle/>
          <a:p>
            <a:pPr fontAlgn="base">
              <a:spcBef>
                <a:spcPct val="0"/>
              </a:spcBef>
              <a:spcAft>
                <a:spcPct val="0"/>
              </a:spcAft>
              <a:defRPr/>
            </a:pPr>
            <a:fld id="{957AB315-8EEE-4883-9DDC-D1ABABF68971}"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DA67F67D-E827-4D75-A45B-EE93D4C46306}"/>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extLst>
      <p:ext uri="{BB962C8B-B14F-4D97-AF65-F5344CB8AC3E}">
        <p14:creationId xmlns:p14="http://schemas.microsoft.com/office/powerpoint/2010/main" val="1702940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4F2A76-AE58-4D96-B82A-0D44A0D8FA8D}"/>
              </a:ext>
            </a:extLst>
          </p:cNvPr>
          <p:cNvSpPr>
            <a:spLocks noGrp="1"/>
          </p:cNvSpPr>
          <p:nvPr>
            <p:ph type="title"/>
          </p:nvPr>
        </p:nvSpPr>
        <p:spPr/>
        <p:txBody>
          <a:bodyPr/>
          <a:lstStyle/>
          <a:p>
            <a:r>
              <a:rPr lang="fi-FI"/>
              <a:t>Visuaalinen ilme</a:t>
            </a:r>
          </a:p>
        </p:txBody>
      </p:sp>
      <p:sp>
        <p:nvSpPr>
          <p:cNvPr id="3" name="Päivämäärän paikkamerkki 2">
            <a:extLst>
              <a:ext uri="{FF2B5EF4-FFF2-40B4-BE49-F238E27FC236}">
                <a16:creationId xmlns:a16="http://schemas.microsoft.com/office/drawing/2014/main" id="{37073332-9B42-49E7-9968-F585C6F81FF7}"/>
              </a:ext>
            </a:extLst>
          </p:cNvPr>
          <p:cNvSpPr>
            <a:spLocks noGrp="1"/>
          </p:cNvSpPr>
          <p:nvPr>
            <p:ph type="dt" sz="half" idx="10"/>
          </p:nvPr>
        </p:nvSpPr>
        <p:spPr/>
        <p:txBody>
          <a:bodyPr/>
          <a:lstStyle/>
          <a:p>
            <a:pPr fontAlgn="base">
              <a:spcBef>
                <a:spcPct val="0"/>
              </a:spcBef>
              <a:spcAft>
                <a:spcPct val="0"/>
              </a:spcAft>
              <a:defRPr/>
            </a:pPr>
            <a:fld id="{E39D273D-D480-4DCB-97EC-9807EB81CF1F}"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4" name="Alatunnisteen paikkamerkki 3">
            <a:extLst>
              <a:ext uri="{FF2B5EF4-FFF2-40B4-BE49-F238E27FC236}">
                <a16:creationId xmlns:a16="http://schemas.microsoft.com/office/drawing/2014/main" id="{CE76D1E0-D4C4-483F-86CA-A26C23CF2B6B}"/>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pic>
        <p:nvPicPr>
          <p:cNvPr id="5" name="Kuva 5" descr="Kuva, joka sisältää kohteen merkki, teksti, tie&#10;&#10;Kuvaus luotu, korkea luotettavuus">
            <a:extLst>
              <a:ext uri="{FF2B5EF4-FFF2-40B4-BE49-F238E27FC236}">
                <a16:creationId xmlns:a16="http://schemas.microsoft.com/office/drawing/2014/main" id="{FB47694A-71D3-45D9-AA43-8C8433EF5C1D}"/>
              </a:ext>
            </a:extLst>
          </p:cNvPr>
          <p:cNvPicPr>
            <a:picLocks noChangeAspect="1"/>
          </p:cNvPicPr>
          <p:nvPr/>
        </p:nvPicPr>
        <p:blipFill>
          <a:blip r:embed="rId3"/>
          <a:stretch>
            <a:fillRect/>
          </a:stretch>
        </p:blipFill>
        <p:spPr>
          <a:xfrm>
            <a:off x="4221193" y="1474986"/>
            <a:ext cx="3347049" cy="4741914"/>
          </a:xfrm>
          <a:prstGeom prst="rect">
            <a:avLst/>
          </a:prstGeom>
        </p:spPr>
      </p:pic>
      <p:pic>
        <p:nvPicPr>
          <p:cNvPr id="7" name="Kuva 7" descr="Kuva, joka sisältää kohteen teksti&#10;&#10;Kuvaus luotu, erittäin korkea luotettavuus">
            <a:extLst>
              <a:ext uri="{FF2B5EF4-FFF2-40B4-BE49-F238E27FC236}">
                <a16:creationId xmlns:a16="http://schemas.microsoft.com/office/drawing/2014/main" id="{87A35323-4749-4F5A-9C63-BAC80B797203}"/>
              </a:ext>
            </a:extLst>
          </p:cNvPr>
          <p:cNvPicPr>
            <a:picLocks noChangeAspect="1"/>
          </p:cNvPicPr>
          <p:nvPr/>
        </p:nvPicPr>
        <p:blipFill>
          <a:blip r:embed="rId4"/>
          <a:stretch>
            <a:fillRect/>
          </a:stretch>
        </p:blipFill>
        <p:spPr>
          <a:xfrm rot="-1140000">
            <a:off x="2115090" y="1911429"/>
            <a:ext cx="1679277" cy="2562046"/>
          </a:xfrm>
          <a:prstGeom prst="rect">
            <a:avLst/>
          </a:prstGeom>
        </p:spPr>
      </p:pic>
      <p:pic>
        <p:nvPicPr>
          <p:cNvPr id="9" name="Kuva 9" descr="Kuva, joka sisältää kohteen henkilö, sisä, pitäminen&#10;&#10;Kuvaus luotu, erittäin korkea luotettavuus">
            <a:extLst>
              <a:ext uri="{FF2B5EF4-FFF2-40B4-BE49-F238E27FC236}">
                <a16:creationId xmlns:a16="http://schemas.microsoft.com/office/drawing/2014/main" id="{F68B7D48-7576-4F95-B870-E4708DB5F4C0}"/>
              </a:ext>
            </a:extLst>
          </p:cNvPr>
          <p:cNvPicPr>
            <a:picLocks noChangeAspect="1"/>
          </p:cNvPicPr>
          <p:nvPr/>
        </p:nvPicPr>
        <p:blipFill>
          <a:blip r:embed="rId5"/>
          <a:stretch>
            <a:fillRect/>
          </a:stretch>
        </p:blipFill>
        <p:spPr>
          <a:xfrm>
            <a:off x="1963948" y="3843202"/>
            <a:ext cx="1995578" cy="2104579"/>
          </a:xfrm>
          <a:prstGeom prst="rect">
            <a:avLst/>
          </a:prstGeom>
        </p:spPr>
      </p:pic>
      <p:pic>
        <p:nvPicPr>
          <p:cNvPr id="11" name="Kuva 11">
            <a:extLst>
              <a:ext uri="{FF2B5EF4-FFF2-40B4-BE49-F238E27FC236}">
                <a16:creationId xmlns:a16="http://schemas.microsoft.com/office/drawing/2014/main" id="{D4BB79EE-C8A1-4567-9DF1-A12591D8A5B0}"/>
              </a:ext>
            </a:extLst>
          </p:cNvPr>
          <p:cNvPicPr>
            <a:picLocks noChangeAspect="1"/>
          </p:cNvPicPr>
          <p:nvPr/>
        </p:nvPicPr>
        <p:blipFill>
          <a:blip r:embed="rId6"/>
          <a:stretch>
            <a:fillRect/>
          </a:stretch>
        </p:blipFill>
        <p:spPr>
          <a:xfrm>
            <a:off x="8059947" y="382307"/>
            <a:ext cx="2168106" cy="3059764"/>
          </a:xfrm>
          <a:prstGeom prst="rect">
            <a:avLst/>
          </a:prstGeom>
        </p:spPr>
      </p:pic>
      <p:pic>
        <p:nvPicPr>
          <p:cNvPr id="15" name="Kuva 15" descr="Kuva, joka sisältää kohteen teksti, kirja, valokuva&#10;&#10;Kuvaus luotu, erittäin korkea luotettavuus">
            <a:extLst>
              <a:ext uri="{FF2B5EF4-FFF2-40B4-BE49-F238E27FC236}">
                <a16:creationId xmlns:a16="http://schemas.microsoft.com/office/drawing/2014/main" id="{FCEE6216-9A4F-4487-BB15-9EC33D1A4BE1}"/>
              </a:ext>
            </a:extLst>
          </p:cNvPr>
          <p:cNvPicPr>
            <a:picLocks noChangeAspect="1"/>
          </p:cNvPicPr>
          <p:nvPr/>
        </p:nvPicPr>
        <p:blipFill>
          <a:blip r:embed="rId7"/>
          <a:stretch>
            <a:fillRect/>
          </a:stretch>
        </p:blipFill>
        <p:spPr>
          <a:xfrm rot="660000">
            <a:off x="7610782" y="3041364"/>
            <a:ext cx="2771955" cy="1989109"/>
          </a:xfrm>
          <a:prstGeom prst="rect">
            <a:avLst/>
          </a:prstGeom>
        </p:spPr>
      </p:pic>
      <p:pic>
        <p:nvPicPr>
          <p:cNvPr id="17" name="Kuva 17">
            <a:extLst>
              <a:ext uri="{FF2B5EF4-FFF2-40B4-BE49-F238E27FC236}">
                <a16:creationId xmlns:a16="http://schemas.microsoft.com/office/drawing/2014/main" id="{22007E2D-4F9F-4209-AA50-BCDF138B61ED}"/>
              </a:ext>
            </a:extLst>
          </p:cNvPr>
          <p:cNvPicPr>
            <a:picLocks noChangeAspect="1"/>
          </p:cNvPicPr>
          <p:nvPr/>
        </p:nvPicPr>
        <p:blipFill>
          <a:blip r:embed="rId8"/>
          <a:stretch>
            <a:fillRect/>
          </a:stretch>
        </p:blipFill>
        <p:spPr>
          <a:xfrm>
            <a:off x="8059946" y="4759717"/>
            <a:ext cx="2743200" cy="1939320"/>
          </a:xfrm>
          <a:prstGeom prst="rect">
            <a:avLst/>
          </a:prstGeom>
        </p:spPr>
      </p:pic>
    </p:spTree>
    <p:extLst>
      <p:ext uri="{BB962C8B-B14F-4D97-AF65-F5344CB8AC3E}">
        <p14:creationId xmlns:p14="http://schemas.microsoft.com/office/powerpoint/2010/main" val="3826403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84F7C5-A653-45EC-BBCF-1A2CB5026DE6}"/>
              </a:ext>
            </a:extLst>
          </p:cNvPr>
          <p:cNvSpPr>
            <a:spLocks noGrp="1"/>
          </p:cNvSpPr>
          <p:nvPr>
            <p:ph type="title"/>
          </p:nvPr>
        </p:nvSpPr>
        <p:spPr/>
        <p:txBody>
          <a:bodyPr/>
          <a:lstStyle/>
          <a:p>
            <a:r>
              <a:rPr lang="fi-FI"/>
              <a:t>Ennakkomarkkinointi</a:t>
            </a:r>
          </a:p>
        </p:txBody>
      </p:sp>
      <p:sp>
        <p:nvSpPr>
          <p:cNvPr id="4" name="Päivämäärän paikkamerkki 3">
            <a:extLst>
              <a:ext uri="{FF2B5EF4-FFF2-40B4-BE49-F238E27FC236}">
                <a16:creationId xmlns:a16="http://schemas.microsoft.com/office/drawing/2014/main" id="{C91A6334-06B2-48C7-901E-856277183233}"/>
              </a:ext>
            </a:extLst>
          </p:cNvPr>
          <p:cNvSpPr>
            <a:spLocks noGrp="1"/>
          </p:cNvSpPr>
          <p:nvPr>
            <p:ph type="dt" sz="half" idx="10"/>
          </p:nvPr>
        </p:nvSpPr>
        <p:spPr/>
        <p:txBody>
          <a:bodyPr/>
          <a:lstStyle/>
          <a:p>
            <a:pPr fontAlgn="base">
              <a:spcBef>
                <a:spcPct val="0"/>
              </a:spcBef>
              <a:spcAft>
                <a:spcPct val="0"/>
              </a:spcAft>
              <a:defRPr/>
            </a:pPr>
            <a:fld id="{957AB315-8EEE-4883-9DDC-D1ABABF68971}"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DD8E93F5-01B7-4D83-90EE-B14C6BE73AB8}"/>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pic>
        <p:nvPicPr>
          <p:cNvPr id="6" name="Kuva 6" descr="Kuva, joka sisältää kohteen puu, istuminen&#10;&#10;Kuvaus luotu, korkea luotettavuus">
            <a:extLst>
              <a:ext uri="{FF2B5EF4-FFF2-40B4-BE49-F238E27FC236}">
                <a16:creationId xmlns:a16="http://schemas.microsoft.com/office/drawing/2014/main" id="{F26C6F3F-7BF2-4BBA-9E3C-9B83D2BEE491}"/>
              </a:ext>
            </a:extLst>
          </p:cNvPr>
          <p:cNvPicPr>
            <a:picLocks noChangeAspect="1"/>
          </p:cNvPicPr>
          <p:nvPr/>
        </p:nvPicPr>
        <p:blipFill>
          <a:blip r:embed="rId3"/>
          <a:stretch>
            <a:fillRect/>
          </a:stretch>
        </p:blipFill>
        <p:spPr>
          <a:xfrm rot="15480000">
            <a:off x="2438400" y="2304691"/>
            <a:ext cx="2743200" cy="3657600"/>
          </a:xfrm>
          <a:prstGeom prst="rect">
            <a:avLst/>
          </a:prstGeom>
        </p:spPr>
      </p:pic>
      <p:pic>
        <p:nvPicPr>
          <p:cNvPr id="8" name="Kuva 8" descr="Kuva, joka sisältää kohteen näyttökuva&#10;&#10;Kuvaus luotu, erittäin korkea luotettavuus">
            <a:extLst>
              <a:ext uri="{FF2B5EF4-FFF2-40B4-BE49-F238E27FC236}">
                <a16:creationId xmlns:a16="http://schemas.microsoft.com/office/drawing/2014/main" id="{9C80B048-7DC2-4F90-922D-45886290EA25}"/>
              </a:ext>
            </a:extLst>
          </p:cNvPr>
          <p:cNvPicPr>
            <a:picLocks noChangeAspect="1"/>
          </p:cNvPicPr>
          <p:nvPr/>
        </p:nvPicPr>
        <p:blipFill>
          <a:blip r:embed="rId4"/>
          <a:stretch>
            <a:fillRect/>
          </a:stretch>
        </p:blipFill>
        <p:spPr>
          <a:xfrm>
            <a:off x="4659588" y="1429109"/>
            <a:ext cx="2743428" cy="5178724"/>
          </a:xfrm>
          <a:prstGeom prst="rect">
            <a:avLst/>
          </a:prstGeom>
        </p:spPr>
      </p:pic>
      <p:pic>
        <p:nvPicPr>
          <p:cNvPr id="10" name="Kuva 10" descr="Kuva, joka sisältää kohteen sisä&#10;&#10;Kuvaus luotu, korkea luotettavuus">
            <a:extLst>
              <a:ext uri="{FF2B5EF4-FFF2-40B4-BE49-F238E27FC236}">
                <a16:creationId xmlns:a16="http://schemas.microsoft.com/office/drawing/2014/main" id="{F4A7B01B-7BEE-4FC7-B92F-38F63854279B}"/>
              </a:ext>
            </a:extLst>
          </p:cNvPr>
          <p:cNvPicPr>
            <a:picLocks noChangeAspect="1"/>
          </p:cNvPicPr>
          <p:nvPr/>
        </p:nvPicPr>
        <p:blipFill>
          <a:blip r:embed="rId5"/>
          <a:stretch>
            <a:fillRect/>
          </a:stretch>
        </p:blipFill>
        <p:spPr>
          <a:xfrm>
            <a:off x="7585494" y="1429987"/>
            <a:ext cx="2743200" cy="1841425"/>
          </a:xfrm>
          <a:prstGeom prst="rect">
            <a:avLst/>
          </a:prstGeom>
        </p:spPr>
      </p:pic>
      <p:pic>
        <p:nvPicPr>
          <p:cNvPr id="12" name="Kuva 12" descr="Kuva, joka sisältää kohteen näyttökuva, sisä, valokuva, valkokangas&#10;&#10;Kuvaus luotu, korkea luotettavuus">
            <a:extLst>
              <a:ext uri="{FF2B5EF4-FFF2-40B4-BE49-F238E27FC236}">
                <a16:creationId xmlns:a16="http://schemas.microsoft.com/office/drawing/2014/main" id="{014447AE-BBAD-4B6C-B7B0-80C544E48DFA}"/>
              </a:ext>
            </a:extLst>
          </p:cNvPr>
          <p:cNvPicPr>
            <a:picLocks noChangeAspect="1"/>
          </p:cNvPicPr>
          <p:nvPr/>
        </p:nvPicPr>
        <p:blipFill>
          <a:blip r:embed="rId6"/>
          <a:stretch>
            <a:fillRect/>
          </a:stretch>
        </p:blipFill>
        <p:spPr>
          <a:xfrm>
            <a:off x="7585494" y="3557918"/>
            <a:ext cx="2743200" cy="2215070"/>
          </a:xfrm>
          <a:prstGeom prst="rect">
            <a:avLst/>
          </a:prstGeom>
        </p:spPr>
      </p:pic>
      <p:pic>
        <p:nvPicPr>
          <p:cNvPr id="14" name="Kuva 14" descr="Kuva, joka sisältää kohteen näyttökuva&#10;&#10;Kuvaus luotu, erittäin korkea luotettavuus">
            <a:extLst>
              <a:ext uri="{FF2B5EF4-FFF2-40B4-BE49-F238E27FC236}">
                <a16:creationId xmlns:a16="http://schemas.microsoft.com/office/drawing/2014/main" id="{93468733-328F-4453-9C37-ADDB18F186CA}"/>
              </a:ext>
            </a:extLst>
          </p:cNvPr>
          <p:cNvPicPr>
            <a:picLocks noChangeAspect="1"/>
          </p:cNvPicPr>
          <p:nvPr/>
        </p:nvPicPr>
        <p:blipFill>
          <a:blip r:embed="rId7"/>
          <a:stretch>
            <a:fillRect/>
          </a:stretch>
        </p:blipFill>
        <p:spPr>
          <a:xfrm>
            <a:off x="1733909" y="1310097"/>
            <a:ext cx="2743200" cy="1707395"/>
          </a:xfrm>
          <a:prstGeom prst="rect">
            <a:avLst/>
          </a:prstGeom>
        </p:spPr>
      </p:pic>
      <p:pic>
        <p:nvPicPr>
          <p:cNvPr id="16" name="Kuva 16" descr="Kuva, joka sisältää kohteen näyttökuva&#10;&#10;Kuvaus luotu, erittäin korkea luotettavuus">
            <a:extLst>
              <a:ext uri="{FF2B5EF4-FFF2-40B4-BE49-F238E27FC236}">
                <a16:creationId xmlns:a16="http://schemas.microsoft.com/office/drawing/2014/main" id="{5E94C8B9-5ABF-400B-AB46-8ED462FDDF55}"/>
              </a:ext>
            </a:extLst>
          </p:cNvPr>
          <p:cNvPicPr>
            <a:picLocks noChangeAspect="1"/>
          </p:cNvPicPr>
          <p:nvPr/>
        </p:nvPicPr>
        <p:blipFill>
          <a:blip r:embed="rId8"/>
          <a:stretch>
            <a:fillRect/>
          </a:stretch>
        </p:blipFill>
        <p:spPr>
          <a:xfrm rot="21360000">
            <a:off x="1877681" y="4239448"/>
            <a:ext cx="1938068" cy="2289746"/>
          </a:xfrm>
          <a:prstGeom prst="rect">
            <a:avLst/>
          </a:prstGeom>
        </p:spPr>
      </p:pic>
    </p:spTree>
    <p:extLst>
      <p:ext uri="{BB962C8B-B14F-4D97-AF65-F5344CB8AC3E}">
        <p14:creationId xmlns:p14="http://schemas.microsoft.com/office/powerpoint/2010/main" val="3021957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B086AA-F064-4B83-B88D-D61AD82B3542}"/>
              </a:ext>
            </a:extLst>
          </p:cNvPr>
          <p:cNvSpPr>
            <a:spLocks noGrp="1"/>
          </p:cNvSpPr>
          <p:nvPr>
            <p:ph type="title"/>
          </p:nvPr>
        </p:nvSpPr>
        <p:spPr/>
        <p:txBody>
          <a:bodyPr/>
          <a:lstStyle/>
          <a:p>
            <a:r>
              <a:rPr lang="fi-FI"/>
              <a:t>Viestintä kisapäivänä</a:t>
            </a:r>
          </a:p>
        </p:txBody>
      </p:sp>
      <p:sp>
        <p:nvSpPr>
          <p:cNvPr id="4" name="Päivämäärän paikkamerkki 3">
            <a:extLst>
              <a:ext uri="{FF2B5EF4-FFF2-40B4-BE49-F238E27FC236}">
                <a16:creationId xmlns:a16="http://schemas.microsoft.com/office/drawing/2014/main" id="{95610BBE-8CD6-4B5B-B068-9056AAA92825}"/>
              </a:ext>
            </a:extLst>
          </p:cNvPr>
          <p:cNvSpPr>
            <a:spLocks noGrp="1"/>
          </p:cNvSpPr>
          <p:nvPr>
            <p:ph type="dt" sz="half" idx="10"/>
          </p:nvPr>
        </p:nvSpPr>
        <p:spPr/>
        <p:txBody>
          <a:bodyPr/>
          <a:lstStyle/>
          <a:p>
            <a:pPr fontAlgn="base">
              <a:spcBef>
                <a:spcPct val="0"/>
              </a:spcBef>
              <a:spcAft>
                <a:spcPct val="0"/>
              </a:spcAft>
              <a:defRPr/>
            </a:pPr>
            <a:fld id="{957AB315-8EEE-4883-9DDC-D1ABABF68971}"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3E199767-FCAE-4110-9DD3-82A159A69AE0}"/>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pic>
        <p:nvPicPr>
          <p:cNvPr id="6" name="Kuva 6" descr="Kuva, joka sisältää kohteen henkilö, sisä, valokuva, pöytä&#10;&#10;Kuvaus luotu, erittäin korkea luotettavuus">
            <a:extLst>
              <a:ext uri="{FF2B5EF4-FFF2-40B4-BE49-F238E27FC236}">
                <a16:creationId xmlns:a16="http://schemas.microsoft.com/office/drawing/2014/main" id="{64CFE41D-2376-48BC-BF57-148EDE3B09C9}"/>
              </a:ext>
            </a:extLst>
          </p:cNvPr>
          <p:cNvPicPr>
            <a:picLocks noChangeAspect="1"/>
          </p:cNvPicPr>
          <p:nvPr/>
        </p:nvPicPr>
        <p:blipFill>
          <a:blip r:embed="rId3"/>
          <a:stretch>
            <a:fillRect/>
          </a:stretch>
        </p:blipFill>
        <p:spPr>
          <a:xfrm rot="21000000">
            <a:off x="2337758" y="1710187"/>
            <a:ext cx="2743200" cy="2057400"/>
          </a:xfrm>
          <a:prstGeom prst="rect">
            <a:avLst/>
          </a:prstGeom>
        </p:spPr>
      </p:pic>
      <p:pic>
        <p:nvPicPr>
          <p:cNvPr id="8" name="Kuva 8" descr="Kuva, joka sisältää kohteen henkilö, seinä, sisä, mies&#10;&#10;Kuvaus luotu, erittäin korkea luotettavuus">
            <a:extLst>
              <a:ext uri="{FF2B5EF4-FFF2-40B4-BE49-F238E27FC236}">
                <a16:creationId xmlns:a16="http://schemas.microsoft.com/office/drawing/2014/main" id="{4CBD5B63-0FE7-4E7E-B1E9-B81E3E02B797}"/>
              </a:ext>
            </a:extLst>
          </p:cNvPr>
          <p:cNvPicPr>
            <a:picLocks noChangeAspect="1"/>
          </p:cNvPicPr>
          <p:nvPr/>
        </p:nvPicPr>
        <p:blipFill>
          <a:blip r:embed="rId4"/>
          <a:stretch>
            <a:fillRect/>
          </a:stretch>
        </p:blipFill>
        <p:spPr>
          <a:xfrm>
            <a:off x="7484853" y="1422144"/>
            <a:ext cx="2743200" cy="1828354"/>
          </a:xfrm>
          <a:prstGeom prst="rect">
            <a:avLst/>
          </a:prstGeom>
        </p:spPr>
      </p:pic>
      <p:pic>
        <p:nvPicPr>
          <p:cNvPr id="10" name="Kuva 10" descr="Kuva, joka sisältää kohteen näyttökuva&#10;&#10;Kuvaus luotu, korkea luotettavuus">
            <a:extLst>
              <a:ext uri="{FF2B5EF4-FFF2-40B4-BE49-F238E27FC236}">
                <a16:creationId xmlns:a16="http://schemas.microsoft.com/office/drawing/2014/main" id="{B85125FE-A2E7-4B3D-81B8-DAFBE127D3DC}"/>
              </a:ext>
            </a:extLst>
          </p:cNvPr>
          <p:cNvPicPr>
            <a:picLocks noChangeAspect="1"/>
          </p:cNvPicPr>
          <p:nvPr/>
        </p:nvPicPr>
        <p:blipFill rotWithShape="1">
          <a:blip r:embed="rId5"/>
          <a:srcRect t="10490" r="869" b="5675"/>
          <a:stretch/>
        </p:blipFill>
        <p:spPr>
          <a:xfrm>
            <a:off x="5068110" y="1256581"/>
            <a:ext cx="2294467" cy="3449638"/>
          </a:xfrm>
          <a:prstGeom prst="rect">
            <a:avLst/>
          </a:prstGeom>
        </p:spPr>
      </p:pic>
      <p:pic>
        <p:nvPicPr>
          <p:cNvPr id="12" name="Kuva 12" descr="Kuva, joka sisältää kohteen näyttökuva&#10;&#10;Kuvaus luotu, erittäin korkea luotettavuus">
            <a:extLst>
              <a:ext uri="{FF2B5EF4-FFF2-40B4-BE49-F238E27FC236}">
                <a16:creationId xmlns:a16="http://schemas.microsoft.com/office/drawing/2014/main" id="{BEAE4011-85A5-4E4A-AFC6-84C9AF8E79F7}"/>
              </a:ext>
            </a:extLst>
          </p:cNvPr>
          <p:cNvPicPr>
            <a:picLocks noChangeAspect="1"/>
          </p:cNvPicPr>
          <p:nvPr/>
        </p:nvPicPr>
        <p:blipFill rotWithShape="1">
          <a:blip r:embed="rId6"/>
          <a:srcRect l="14" t="16118" r="535" b="9324"/>
          <a:stretch/>
        </p:blipFill>
        <p:spPr>
          <a:xfrm rot="720000">
            <a:off x="7785288" y="3004153"/>
            <a:ext cx="2301862" cy="3067883"/>
          </a:xfrm>
          <a:prstGeom prst="rect">
            <a:avLst/>
          </a:prstGeom>
        </p:spPr>
      </p:pic>
      <p:pic>
        <p:nvPicPr>
          <p:cNvPr id="14" name="Kuva 14" descr="Kuva, joka sisältää kohteen lava, tennis, maila&#10;&#10;Kuvaus luotu, korkea luotettavuus">
            <a:extLst>
              <a:ext uri="{FF2B5EF4-FFF2-40B4-BE49-F238E27FC236}">
                <a16:creationId xmlns:a16="http://schemas.microsoft.com/office/drawing/2014/main" id="{969555D4-3311-4FE2-B2F0-A9BB2218A029}"/>
              </a:ext>
            </a:extLst>
          </p:cNvPr>
          <p:cNvPicPr>
            <a:picLocks noChangeAspect="1"/>
          </p:cNvPicPr>
          <p:nvPr/>
        </p:nvPicPr>
        <p:blipFill>
          <a:blip r:embed="rId7"/>
          <a:stretch>
            <a:fillRect/>
          </a:stretch>
        </p:blipFill>
        <p:spPr>
          <a:xfrm rot="-600000">
            <a:off x="1259457" y="3383019"/>
            <a:ext cx="2743200" cy="2536115"/>
          </a:xfrm>
          <a:prstGeom prst="rect">
            <a:avLst/>
          </a:prstGeom>
        </p:spPr>
      </p:pic>
      <p:pic>
        <p:nvPicPr>
          <p:cNvPr id="16" name="Kuva 16" descr="Kuva, joka sisältää kohteen sisä, rakennus, pöytä&#10;&#10;Kuvaus luotu, korkea luotettavuus">
            <a:extLst>
              <a:ext uri="{FF2B5EF4-FFF2-40B4-BE49-F238E27FC236}">
                <a16:creationId xmlns:a16="http://schemas.microsoft.com/office/drawing/2014/main" id="{C1EC80A6-38E9-4412-9F3C-8D035170CB03}"/>
              </a:ext>
            </a:extLst>
          </p:cNvPr>
          <p:cNvPicPr>
            <a:picLocks noChangeAspect="1"/>
          </p:cNvPicPr>
          <p:nvPr/>
        </p:nvPicPr>
        <p:blipFill>
          <a:blip r:embed="rId8"/>
          <a:stretch>
            <a:fillRect/>
          </a:stretch>
        </p:blipFill>
        <p:spPr>
          <a:xfrm>
            <a:off x="5069457" y="4585658"/>
            <a:ext cx="2800709" cy="2100533"/>
          </a:xfrm>
          <a:prstGeom prst="rect">
            <a:avLst/>
          </a:prstGeom>
        </p:spPr>
      </p:pic>
      <p:pic>
        <p:nvPicPr>
          <p:cNvPr id="18" name="Kuva 18">
            <a:extLst>
              <a:ext uri="{FF2B5EF4-FFF2-40B4-BE49-F238E27FC236}">
                <a16:creationId xmlns:a16="http://schemas.microsoft.com/office/drawing/2014/main" id="{8C5F7314-7B39-4592-8089-1413D626067B}"/>
              </a:ext>
            </a:extLst>
          </p:cNvPr>
          <p:cNvPicPr>
            <a:picLocks noChangeAspect="1"/>
          </p:cNvPicPr>
          <p:nvPr/>
        </p:nvPicPr>
        <p:blipFill>
          <a:blip r:embed="rId9"/>
          <a:stretch>
            <a:fillRect/>
          </a:stretch>
        </p:blipFill>
        <p:spPr>
          <a:xfrm>
            <a:off x="3416061" y="3844505"/>
            <a:ext cx="1593013" cy="2418272"/>
          </a:xfrm>
          <a:prstGeom prst="rect">
            <a:avLst/>
          </a:prstGeom>
        </p:spPr>
      </p:pic>
    </p:spTree>
    <p:extLst>
      <p:ext uri="{BB962C8B-B14F-4D97-AF65-F5344CB8AC3E}">
        <p14:creationId xmlns:p14="http://schemas.microsoft.com/office/powerpoint/2010/main" val="38829603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E4DD22-7D30-47F0-9EC2-DF311DC4BD42}"/>
              </a:ext>
            </a:extLst>
          </p:cNvPr>
          <p:cNvSpPr>
            <a:spLocks noGrp="1"/>
          </p:cNvSpPr>
          <p:nvPr>
            <p:ph type="title"/>
          </p:nvPr>
        </p:nvSpPr>
        <p:spPr/>
        <p:txBody>
          <a:bodyPr/>
          <a:lstStyle/>
          <a:p>
            <a:r>
              <a:rPr lang="fi-FI"/>
              <a:t>Viestintä kisapäivänä</a:t>
            </a:r>
          </a:p>
        </p:txBody>
      </p:sp>
      <p:sp>
        <p:nvSpPr>
          <p:cNvPr id="4" name="Päivämäärän paikkamerkki 3">
            <a:extLst>
              <a:ext uri="{FF2B5EF4-FFF2-40B4-BE49-F238E27FC236}">
                <a16:creationId xmlns:a16="http://schemas.microsoft.com/office/drawing/2014/main" id="{842F37F2-6C3C-4085-A8ED-D6CB34F2E653}"/>
              </a:ext>
            </a:extLst>
          </p:cNvPr>
          <p:cNvSpPr>
            <a:spLocks noGrp="1"/>
          </p:cNvSpPr>
          <p:nvPr>
            <p:ph type="dt" sz="half" idx="10"/>
          </p:nvPr>
        </p:nvSpPr>
        <p:spPr/>
        <p:txBody>
          <a:bodyPr/>
          <a:lstStyle/>
          <a:p>
            <a:pPr fontAlgn="base">
              <a:spcBef>
                <a:spcPct val="0"/>
              </a:spcBef>
              <a:spcAft>
                <a:spcPct val="0"/>
              </a:spcAft>
              <a:defRPr/>
            </a:pPr>
            <a:fld id="{957AB315-8EEE-4883-9DDC-D1ABABF68971}"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3BF07A0C-A1C4-460A-9EF8-16F4DEB3C30C}"/>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pic>
        <p:nvPicPr>
          <p:cNvPr id="6" name="Kuva 6" descr="Kuva, joka sisältää kohteen teksti&#10;&#10;Kuvaus luotu, erittäin korkea luotettavuus">
            <a:extLst>
              <a:ext uri="{FF2B5EF4-FFF2-40B4-BE49-F238E27FC236}">
                <a16:creationId xmlns:a16="http://schemas.microsoft.com/office/drawing/2014/main" id="{1EF5927D-0290-4D4F-A20E-8BAD0B2B37BA}"/>
              </a:ext>
            </a:extLst>
          </p:cNvPr>
          <p:cNvPicPr>
            <a:picLocks noChangeAspect="1"/>
          </p:cNvPicPr>
          <p:nvPr/>
        </p:nvPicPr>
        <p:blipFill>
          <a:blip r:embed="rId3"/>
          <a:stretch>
            <a:fillRect/>
          </a:stretch>
        </p:blipFill>
        <p:spPr>
          <a:xfrm>
            <a:off x="3804250" y="1187001"/>
            <a:ext cx="5819954" cy="5059092"/>
          </a:xfrm>
          <a:prstGeom prst="rect">
            <a:avLst/>
          </a:prstGeom>
        </p:spPr>
      </p:pic>
    </p:spTree>
    <p:extLst>
      <p:ext uri="{BB962C8B-B14F-4D97-AF65-F5344CB8AC3E}">
        <p14:creationId xmlns:p14="http://schemas.microsoft.com/office/powerpoint/2010/main" val="2549831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3145AA-4356-4D30-B12E-677F1704A590}"/>
              </a:ext>
            </a:extLst>
          </p:cNvPr>
          <p:cNvSpPr>
            <a:spLocks noGrp="1"/>
          </p:cNvSpPr>
          <p:nvPr>
            <p:ph type="title"/>
          </p:nvPr>
        </p:nvSpPr>
        <p:spPr>
          <a:xfrm>
            <a:off x="2937295" y="2848185"/>
            <a:ext cx="6324600" cy="1143000"/>
          </a:xfrm>
        </p:spPr>
        <p:txBody>
          <a:bodyPr/>
          <a:lstStyle/>
          <a:p>
            <a:pPr algn="ctr"/>
            <a:r>
              <a:rPr lang="fi-FI"/>
              <a:t>Kysymyksiä?</a:t>
            </a:r>
          </a:p>
        </p:txBody>
      </p:sp>
      <p:sp>
        <p:nvSpPr>
          <p:cNvPr id="3" name="Päivämäärän paikkamerkki 2">
            <a:extLst>
              <a:ext uri="{FF2B5EF4-FFF2-40B4-BE49-F238E27FC236}">
                <a16:creationId xmlns:a16="http://schemas.microsoft.com/office/drawing/2014/main" id="{BA9F4FBB-E4C0-41C4-8F94-5AAA7EA62BFC}"/>
              </a:ext>
            </a:extLst>
          </p:cNvPr>
          <p:cNvSpPr>
            <a:spLocks noGrp="1"/>
          </p:cNvSpPr>
          <p:nvPr>
            <p:ph type="dt" sz="half" idx="10"/>
          </p:nvPr>
        </p:nvSpPr>
        <p:spPr/>
        <p:txBody>
          <a:bodyPr/>
          <a:lstStyle/>
          <a:p>
            <a:pPr fontAlgn="base">
              <a:spcBef>
                <a:spcPct val="0"/>
              </a:spcBef>
              <a:spcAft>
                <a:spcPct val="0"/>
              </a:spcAft>
              <a:defRPr/>
            </a:pPr>
            <a:fld id="{E39D273D-D480-4DCB-97EC-9807EB81CF1F}"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4" name="Alatunnisteen paikkamerkki 3">
            <a:extLst>
              <a:ext uri="{FF2B5EF4-FFF2-40B4-BE49-F238E27FC236}">
                <a16:creationId xmlns:a16="http://schemas.microsoft.com/office/drawing/2014/main" id="{2D443B8A-6BDB-4CD1-94BC-CBF6DC05D2E3}"/>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extLst>
      <p:ext uri="{BB962C8B-B14F-4D97-AF65-F5344CB8AC3E}">
        <p14:creationId xmlns:p14="http://schemas.microsoft.com/office/powerpoint/2010/main" val="3234066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998DEC-EB12-4D7A-9DDB-9025C2D309EB}"/>
              </a:ext>
            </a:extLst>
          </p:cNvPr>
          <p:cNvSpPr>
            <a:spLocks noGrp="1"/>
          </p:cNvSpPr>
          <p:nvPr>
            <p:ph type="title"/>
          </p:nvPr>
        </p:nvSpPr>
        <p:spPr>
          <a:xfrm>
            <a:off x="5122653" y="2848185"/>
            <a:ext cx="1939506" cy="1143000"/>
          </a:xfrm>
        </p:spPr>
        <p:txBody>
          <a:bodyPr/>
          <a:lstStyle/>
          <a:p>
            <a:r>
              <a:rPr lang="fi-FI" sz="5400"/>
              <a:t>Kiitos!</a:t>
            </a:r>
          </a:p>
        </p:txBody>
      </p:sp>
      <p:sp>
        <p:nvSpPr>
          <p:cNvPr id="4" name="Päivämäärän paikkamerkki 3">
            <a:extLst>
              <a:ext uri="{FF2B5EF4-FFF2-40B4-BE49-F238E27FC236}">
                <a16:creationId xmlns:a16="http://schemas.microsoft.com/office/drawing/2014/main" id="{C091EEEC-C94A-4E0B-A102-7CE6FF9FAEB5}"/>
              </a:ext>
            </a:extLst>
          </p:cNvPr>
          <p:cNvSpPr>
            <a:spLocks noGrp="1"/>
          </p:cNvSpPr>
          <p:nvPr>
            <p:ph type="dt" sz="half" idx="10"/>
          </p:nvPr>
        </p:nvSpPr>
        <p:spPr/>
        <p:txBody>
          <a:bodyPr/>
          <a:lstStyle/>
          <a:p>
            <a:pPr fontAlgn="base">
              <a:spcBef>
                <a:spcPct val="0"/>
              </a:spcBef>
              <a:spcAft>
                <a:spcPct val="0"/>
              </a:spcAft>
              <a:defRPr/>
            </a:pPr>
            <a:fld id="{957AB315-8EEE-4883-9DDC-D1ABABF68971}" type="datetime4">
              <a:rPr lang="fi-FI" altLang="fi-FI">
                <a:solidFill>
                  <a:srgbClr val="000000"/>
                </a:solidFill>
                <a:latin typeface="Calibri"/>
                <a:cs typeface="Arial" panose="020B0604020202020204" pitchFamily="34" charset="0"/>
              </a:rPr>
              <a:pPr fontAlgn="base">
                <a:spcBef>
                  <a:spcPct val="0"/>
                </a:spcBef>
                <a:spcAft>
                  <a:spcPct val="0"/>
                </a:spcAft>
                <a:defRPr/>
              </a:pPr>
              <a:t>15. syyskuu 2019</a:t>
            </a:fld>
            <a:endParaRPr lang="fi-FI" altLang="fi-FI">
              <a:solidFill>
                <a:srgbClr val="000000"/>
              </a:solidFill>
              <a:latin typeface="Calibri"/>
              <a:cs typeface="Arial" panose="020B0604020202020204" pitchFamily="34" charset="0"/>
            </a:endParaRPr>
          </a:p>
        </p:txBody>
      </p:sp>
      <p:sp>
        <p:nvSpPr>
          <p:cNvPr id="5" name="Alatunnisteen paikkamerkki 4">
            <a:extLst>
              <a:ext uri="{FF2B5EF4-FFF2-40B4-BE49-F238E27FC236}">
                <a16:creationId xmlns:a16="http://schemas.microsoft.com/office/drawing/2014/main" id="{5899D7FA-7A51-490C-A72B-37963855B14E}"/>
              </a:ext>
            </a:extLst>
          </p:cNvPr>
          <p:cNvSpPr>
            <a:spLocks noGrp="1"/>
          </p:cNvSpPr>
          <p:nvPr>
            <p:ph type="ftr" sz="quarter" idx="11"/>
          </p:nvPr>
        </p:nvSpPr>
        <p:spPr/>
        <p:txBody>
          <a:bodyPr/>
          <a:lstStyle/>
          <a:p>
            <a:pPr fontAlgn="base">
              <a:spcBef>
                <a:spcPct val="0"/>
              </a:spcBef>
              <a:spcAft>
                <a:spcPct val="0"/>
              </a:spcAft>
              <a:defRPr/>
            </a:pPr>
            <a:r>
              <a:rPr lang="fi-FI" altLang="fi-FI">
                <a:latin typeface="Calibri"/>
                <a:cs typeface="Arial" panose="020B0604020202020204" pitchFamily="34" charset="0"/>
              </a:rPr>
              <a:t>www.comets.fi</a:t>
            </a:r>
          </a:p>
        </p:txBody>
      </p:sp>
    </p:spTree>
    <p:extLst>
      <p:ext uri="{BB962C8B-B14F-4D97-AF65-F5344CB8AC3E}">
        <p14:creationId xmlns:p14="http://schemas.microsoft.com/office/powerpoint/2010/main" val="145378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0C821-8872-4552-87D7-514B317004B1}"/>
              </a:ext>
            </a:extLst>
          </p:cNvPr>
          <p:cNvSpPr>
            <a:spLocks noGrp="1"/>
          </p:cNvSpPr>
          <p:nvPr>
            <p:ph type="title"/>
          </p:nvPr>
        </p:nvSpPr>
        <p:spPr>
          <a:xfrm>
            <a:off x="523875" y="2766218"/>
            <a:ext cx="10515600" cy="1325563"/>
          </a:xfrm>
        </p:spPr>
        <p:txBody>
          <a:bodyPr>
            <a:normAutofit/>
          </a:bodyPr>
          <a:lstStyle/>
          <a:p>
            <a:pPr algn="ctr"/>
            <a:r>
              <a:rPr lang="fi-FI" sz="8000" dirty="0"/>
              <a:t>Yhteenveto:</a:t>
            </a:r>
          </a:p>
        </p:txBody>
      </p:sp>
    </p:spTree>
    <p:extLst>
      <p:ext uri="{BB962C8B-B14F-4D97-AF65-F5344CB8AC3E}">
        <p14:creationId xmlns:p14="http://schemas.microsoft.com/office/powerpoint/2010/main" val="304923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1BE175-E09F-442C-8BF3-941A506B5FC2}"/>
              </a:ext>
            </a:extLst>
          </p:cNvPr>
          <p:cNvSpPr>
            <a:spLocks noGrp="1"/>
          </p:cNvSpPr>
          <p:nvPr>
            <p:ph type="title"/>
          </p:nvPr>
        </p:nvSpPr>
        <p:spPr>
          <a:xfrm>
            <a:off x="309562" y="0"/>
            <a:ext cx="10515600" cy="1325563"/>
          </a:xfrm>
        </p:spPr>
        <p:txBody>
          <a:bodyPr/>
          <a:lstStyle/>
          <a:p>
            <a:r>
              <a:rPr lang="fi-FI" dirty="0"/>
              <a:t>Suunnitelmallisuus</a:t>
            </a:r>
          </a:p>
        </p:txBody>
      </p:sp>
      <p:sp>
        <p:nvSpPr>
          <p:cNvPr id="3" name="Sisällön paikkamerkki 2">
            <a:extLst>
              <a:ext uri="{FF2B5EF4-FFF2-40B4-BE49-F238E27FC236}">
                <a16:creationId xmlns:a16="http://schemas.microsoft.com/office/drawing/2014/main" id="{DB089F3B-9D9C-43E7-A695-3FF6C81DC171}"/>
              </a:ext>
            </a:extLst>
          </p:cNvPr>
          <p:cNvSpPr>
            <a:spLocks noGrp="1"/>
          </p:cNvSpPr>
          <p:nvPr>
            <p:ph idx="1"/>
          </p:nvPr>
        </p:nvSpPr>
        <p:spPr>
          <a:xfrm>
            <a:off x="423862" y="1543050"/>
            <a:ext cx="10515600" cy="5314950"/>
          </a:xfrm>
        </p:spPr>
        <p:txBody>
          <a:bodyPr>
            <a:normAutofit fontScale="92500" lnSpcReduction="20000"/>
          </a:bodyPr>
          <a:lstStyle/>
          <a:p>
            <a:pPr marL="514350" indent="-514350">
              <a:buAutoNum type="arabicPeriod"/>
            </a:pPr>
            <a:r>
              <a:rPr lang="fi-FI" dirty="0"/>
              <a:t>Kenet haluat tavoittaa? Miksi? </a:t>
            </a:r>
          </a:p>
          <a:p>
            <a:pPr marL="514350" indent="-514350">
              <a:buAutoNum type="arabicPeriod"/>
            </a:pPr>
            <a:r>
              <a:rPr lang="fi-FI" dirty="0"/>
              <a:t>Eri kanavien tarkoitus ja tavoitteet</a:t>
            </a:r>
          </a:p>
          <a:p>
            <a:pPr marL="514350" indent="-514350">
              <a:buAutoNum type="arabicPeriod"/>
            </a:pPr>
            <a:r>
              <a:rPr lang="fi-FI" dirty="0"/>
              <a:t>Vastuuhenkilö/-t ja tekijät (Nuoret mukaan)</a:t>
            </a:r>
          </a:p>
          <a:p>
            <a:pPr marL="514350" indent="-514350">
              <a:buAutoNum type="arabicPeriod"/>
            </a:pPr>
            <a:r>
              <a:rPr lang="fi-FI" dirty="0"/>
              <a:t>Ohjeet / suuntaviivat</a:t>
            </a:r>
          </a:p>
          <a:p>
            <a:pPr marL="514350" indent="-514350">
              <a:buAutoNum type="arabicPeriod"/>
            </a:pPr>
            <a:r>
              <a:rPr lang="fi-FI" dirty="0"/>
              <a:t>Sisältösuunnitelma / -hahmotelma</a:t>
            </a:r>
          </a:p>
          <a:p>
            <a:pPr marL="514350" indent="-514350">
              <a:buAutoNum type="arabicPeriod"/>
            </a:pPr>
            <a:r>
              <a:rPr lang="fi-FI" dirty="0"/>
              <a:t>Julkaisutiheys</a:t>
            </a:r>
          </a:p>
          <a:p>
            <a:pPr marL="514350" indent="-514350">
              <a:buAutoNum type="arabicPeriod"/>
            </a:pPr>
            <a:r>
              <a:rPr lang="fi-FI" dirty="0"/>
              <a:t>Teemoitus julkaisuille, jokaisella julkaisulla on jokin tavoite</a:t>
            </a:r>
          </a:p>
          <a:p>
            <a:pPr marL="514350" indent="-514350">
              <a:buAutoNum type="arabicPeriod"/>
            </a:pPr>
            <a:r>
              <a:rPr lang="fi-FI" dirty="0"/>
              <a:t>Jatkuvuus tai toisto, eri tavoitteille tai teemoille</a:t>
            </a:r>
          </a:p>
          <a:p>
            <a:pPr marL="514350" indent="-514350">
              <a:buAutoNum type="arabicPeriod"/>
            </a:pPr>
            <a:r>
              <a:rPr lang="fi-FI" dirty="0"/>
              <a:t>Seuranta </a:t>
            </a:r>
          </a:p>
          <a:p>
            <a:pPr marL="514350" indent="-514350">
              <a:buAutoNum type="arabicPeriod"/>
            </a:pPr>
            <a:r>
              <a:rPr lang="fi-FI" dirty="0"/>
              <a:t>Ensin suunnitelma, sitten perustetaan kanava</a:t>
            </a:r>
          </a:p>
          <a:p>
            <a:pPr marL="514350" indent="-514350">
              <a:buAutoNum type="arabicPeriod"/>
            </a:pPr>
            <a:r>
              <a:rPr lang="fi-FI" dirty="0"/>
              <a:t>Suunnittelu esim. pari kk etukäteen, johon voidaan lisätä jos tulee jotain</a:t>
            </a:r>
          </a:p>
          <a:p>
            <a:pPr marL="514350" indent="-514350">
              <a:buAutoNum type="arabicPeriod"/>
            </a:pPr>
            <a:r>
              <a:rPr lang="fi-FI" dirty="0"/>
              <a:t>Julkaisun vuosikello</a:t>
            </a:r>
          </a:p>
          <a:p>
            <a:pPr>
              <a:buFontTx/>
              <a:buChar char="-"/>
            </a:pPr>
            <a:endParaRPr lang="fi-FI" dirty="0"/>
          </a:p>
        </p:txBody>
      </p:sp>
    </p:spTree>
    <p:extLst>
      <p:ext uri="{BB962C8B-B14F-4D97-AF65-F5344CB8AC3E}">
        <p14:creationId xmlns:p14="http://schemas.microsoft.com/office/powerpoint/2010/main" val="3625859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853403-9C3C-4E4D-B417-C5731F5821AC}"/>
              </a:ext>
            </a:extLst>
          </p:cNvPr>
          <p:cNvSpPr>
            <a:spLocks noGrp="1"/>
          </p:cNvSpPr>
          <p:nvPr>
            <p:ph type="title"/>
          </p:nvPr>
        </p:nvSpPr>
        <p:spPr>
          <a:xfrm>
            <a:off x="1009650" y="2766218"/>
            <a:ext cx="10515600" cy="1325563"/>
          </a:xfrm>
        </p:spPr>
        <p:txBody>
          <a:bodyPr>
            <a:normAutofit/>
          </a:bodyPr>
          <a:lstStyle/>
          <a:p>
            <a:pPr algn="ctr"/>
            <a:r>
              <a:rPr lang="fi-FI" sz="8800" dirty="0"/>
              <a:t>KIITOS</a:t>
            </a:r>
          </a:p>
        </p:txBody>
      </p:sp>
    </p:spTree>
    <p:extLst>
      <p:ext uri="{BB962C8B-B14F-4D97-AF65-F5344CB8AC3E}">
        <p14:creationId xmlns:p14="http://schemas.microsoft.com/office/powerpoint/2010/main" val="156088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7A7FA5-AFC5-46BF-A721-DA08FBCEA1DA}"/>
              </a:ext>
            </a:extLst>
          </p:cNvPr>
          <p:cNvSpPr>
            <a:spLocks noGrp="1"/>
          </p:cNvSpPr>
          <p:nvPr>
            <p:ph type="title"/>
          </p:nvPr>
        </p:nvSpPr>
        <p:spPr/>
        <p:txBody>
          <a:bodyPr/>
          <a:lstStyle/>
          <a:p>
            <a:r>
              <a:rPr lang="fi-FI" dirty="0"/>
              <a:t>Resursointi </a:t>
            </a:r>
          </a:p>
        </p:txBody>
      </p:sp>
      <p:sp>
        <p:nvSpPr>
          <p:cNvPr id="3" name="Sisällön paikkamerkki 2">
            <a:extLst>
              <a:ext uri="{FF2B5EF4-FFF2-40B4-BE49-F238E27FC236}">
                <a16:creationId xmlns:a16="http://schemas.microsoft.com/office/drawing/2014/main" id="{59DD8717-5907-4953-A7F6-72F24F6A41F0}"/>
              </a:ext>
            </a:extLst>
          </p:cNvPr>
          <p:cNvSpPr>
            <a:spLocks noGrp="1"/>
          </p:cNvSpPr>
          <p:nvPr>
            <p:ph idx="1"/>
          </p:nvPr>
        </p:nvSpPr>
        <p:spPr/>
        <p:txBody>
          <a:bodyPr/>
          <a:lstStyle/>
          <a:p>
            <a:r>
              <a:rPr lang="fi-FI" dirty="0"/>
              <a:t>Yhdellä tai muutamalla päävastuu </a:t>
            </a:r>
            <a:r>
              <a:rPr lang="fi-FI" dirty="0">
                <a:sym typeface="Wingdings" panose="05000000000000000000" pitchFamily="2" charset="2"/>
              </a:rPr>
              <a:t> kokonaisuuden hahmottaminen ja organisointi</a:t>
            </a:r>
            <a:endParaRPr lang="fi-FI" dirty="0"/>
          </a:p>
          <a:p>
            <a:r>
              <a:rPr lang="fi-FI" dirty="0"/>
              <a:t>Tekemisen vastuu jaetaan eri rooleissa oleville ja eri ikäisille</a:t>
            </a:r>
          </a:p>
          <a:p>
            <a:r>
              <a:rPr lang="fi-FI" dirty="0"/>
              <a:t>Varasuunnitelma innokkaiden tilalle</a:t>
            </a:r>
          </a:p>
          <a:p>
            <a:pPr marL="0" indent="0">
              <a:buNone/>
            </a:pPr>
            <a:endParaRPr lang="fi-FI" dirty="0"/>
          </a:p>
          <a:p>
            <a:pPr marL="0" indent="0">
              <a:buNone/>
            </a:pPr>
            <a:r>
              <a:rPr lang="fi-FI" dirty="0"/>
              <a:t>PAKKOPULLA EI TOIMI</a:t>
            </a:r>
          </a:p>
        </p:txBody>
      </p:sp>
    </p:spTree>
    <p:extLst>
      <p:ext uri="{BB962C8B-B14F-4D97-AF65-F5344CB8AC3E}">
        <p14:creationId xmlns:p14="http://schemas.microsoft.com/office/powerpoint/2010/main" val="143164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9A88D8-041B-4783-B93D-9D4715C246B0}"/>
              </a:ext>
            </a:extLst>
          </p:cNvPr>
          <p:cNvSpPr>
            <a:spLocks noGrp="1"/>
          </p:cNvSpPr>
          <p:nvPr>
            <p:ph type="title"/>
          </p:nvPr>
        </p:nvSpPr>
        <p:spPr>
          <a:xfrm>
            <a:off x="838200" y="136525"/>
            <a:ext cx="10515600" cy="1325563"/>
          </a:xfrm>
        </p:spPr>
        <p:txBody>
          <a:bodyPr/>
          <a:lstStyle/>
          <a:p>
            <a:r>
              <a:rPr lang="fi-FI" dirty="0"/>
              <a:t>Facebook</a:t>
            </a:r>
            <a:endParaRPr lang="en-GB" dirty="0"/>
          </a:p>
        </p:txBody>
      </p:sp>
      <p:sp>
        <p:nvSpPr>
          <p:cNvPr id="3" name="Sisällön paikkamerkki 2">
            <a:extLst>
              <a:ext uri="{FF2B5EF4-FFF2-40B4-BE49-F238E27FC236}">
                <a16:creationId xmlns:a16="http://schemas.microsoft.com/office/drawing/2014/main" id="{9D36626D-465F-4019-8CFC-7E070593F117}"/>
              </a:ext>
            </a:extLst>
          </p:cNvPr>
          <p:cNvSpPr>
            <a:spLocks noGrp="1"/>
          </p:cNvSpPr>
          <p:nvPr>
            <p:ph idx="1"/>
          </p:nvPr>
        </p:nvSpPr>
        <p:spPr>
          <a:xfrm>
            <a:off x="666750" y="1462088"/>
            <a:ext cx="10515600" cy="5229224"/>
          </a:xfrm>
        </p:spPr>
        <p:txBody>
          <a:bodyPr>
            <a:normAutofit/>
          </a:bodyPr>
          <a:lstStyle/>
          <a:p>
            <a:r>
              <a:rPr lang="fi-FI" dirty="0"/>
              <a:t>Kenelle: yli 30-v, aikuiset (</a:t>
            </a:r>
            <a:r>
              <a:rPr lang="fi-FI" b="1" dirty="0"/>
              <a:t>nuoret pitkälti jo hävinneet Facebookista</a:t>
            </a:r>
            <a:r>
              <a:rPr lang="fi-FI" dirty="0"/>
              <a:t>) </a:t>
            </a:r>
            <a:endParaRPr lang="en-GB" dirty="0"/>
          </a:p>
          <a:p>
            <a:pPr lvl="0"/>
            <a:r>
              <a:rPr lang="fi-FI" dirty="0"/>
              <a:t>Hyvä kanava tiedottamiseen! Uutisointi, keskustelualusta, linkit muihin some kanaviin</a:t>
            </a:r>
            <a:endParaRPr lang="en-GB" dirty="0"/>
          </a:p>
          <a:p>
            <a:pPr lvl="0"/>
            <a:r>
              <a:rPr lang="fi-FI" dirty="0"/>
              <a:t>Kilpailuasioiden hyödyntäminen</a:t>
            </a:r>
            <a:endParaRPr lang="fi-FI" dirty="0">
              <a:highlight>
                <a:srgbClr val="FFFF00"/>
              </a:highlight>
            </a:endParaRPr>
          </a:p>
          <a:p>
            <a:pPr lvl="1"/>
            <a:r>
              <a:rPr lang="fi-FI" dirty="0"/>
              <a:t>FB-tapahtuma, ihmisten kutsuminen</a:t>
            </a:r>
          </a:p>
          <a:p>
            <a:pPr lvl="1"/>
            <a:r>
              <a:rPr lang="fi-FI" dirty="0"/>
              <a:t>Kilpailutulokset</a:t>
            </a:r>
          </a:p>
          <a:p>
            <a:r>
              <a:rPr lang="fi-FI" dirty="0"/>
              <a:t>Sisäiset ja ulkoiset ryhmät (Sisäiseen tiedottamiseen seuran jäsenille / markkinointiin omat ryhmänsä)</a:t>
            </a:r>
          </a:p>
          <a:p>
            <a:pPr lvl="0"/>
            <a:r>
              <a:rPr lang="fi-FI" dirty="0"/>
              <a:t>Live-tilan hyödyntäminen (esim. kisoissa)</a:t>
            </a:r>
          </a:p>
          <a:p>
            <a:pPr lvl="0"/>
            <a:r>
              <a:rPr lang="fi-FI" dirty="0"/>
              <a:t>Maksettu mainonta</a:t>
            </a:r>
          </a:p>
        </p:txBody>
      </p:sp>
    </p:spTree>
    <p:extLst>
      <p:ext uri="{BB962C8B-B14F-4D97-AF65-F5344CB8AC3E}">
        <p14:creationId xmlns:p14="http://schemas.microsoft.com/office/powerpoint/2010/main" val="483669756"/>
      </p:ext>
    </p:extLst>
  </p:cSld>
  <p:clrMapOvr>
    <a:masterClrMapping/>
  </p:clrMapOvr>
</p:sld>
</file>

<file path=ppt/theme/theme1.xml><?xml version="1.0" encoding="utf-8"?>
<a:theme xmlns:a="http://schemas.openxmlformats.org/drawingml/2006/main" name="Office-teema">
  <a:themeElements>
    <a:clrScheme name="DanceSport">
      <a:dk1>
        <a:srgbClr val="000000"/>
      </a:dk1>
      <a:lt1>
        <a:srgbClr val="FFFFFF"/>
      </a:lt1>
      <a:dk2>
        <a:srgbClr val="44546A"/>
      </a:dk2>
      <a:lt2>
        <a:srgbClr val="E7E6E6"/>
      </a:lt2>
      <a:accent1>
        <a:srgbClr val="00B2B8"/>
      </a:accent1>
      <a:accent2>
        <a:srgbClr val="F79933"/>
      </a:accent2>
      <a:accent3>
        <a:srgbClr val="CF2E8F"/>
      </a:accent3>
      <a:accent4>
        <a:srgbClr val="582E50"/>
      </a:accent4>
      <a:accent5>
        <a:srgbClr val="D2D2D5"/>
      </a:accent5>
      <a:accent6>
        <a:srgbClr val="4144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1CCD9A22-33AE-3045-B322-57D1B289B0A9}" vid="{06F68A05-1B2E-AD48-A297-EFEA5AB60400}"/>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dancesport</Template>
  <TotalTime>1568</TotalTime>
  <Words>2072</Words>
  <Application>Microsoft Office PowerPoint</Application>
  <PresentationFormat>Laajakuva</PresentationFormat>
  <Paragraphs>412</Paragraphs>
  <Slides>70</Slides>
  <Notes>16</Notes>
  <HiddenSlides>0</HiddenSlides>
  <MMClips>0</MMClips>
  <ScaleCrop>false</ScaleCrop>
  <HeadingPairs>
    <vt:vector size="6" baseType="variant">
      <vt:variant>
        <vt:lpstr>Käytetyt fontit</vt:lpstr>
      </vt:variant>
      <vt:variant>
        <vt:i4>8</vt:i4>
      </vt:variant>
      <vt:variant>
        <vt:lpstr>Teema</vt:lpstr>
      </vt:variant>
      <vt:variant>
        <vt:i4>2</vt:i4>
      </vt:variant>
      <vt:variant>
        <vt:lpstr>Dian otsikot</vt:lpstr>
      </vt:variant>
      <vt:variant>
        <vt:i4>70</vt:i4>
      </vt:variant>
    </vt:vector>
  </HeadingPairs>
  <TitlesOfParts>
    <vt:vector size="80" baseType="lpstr">
      <vt:lpstr>Arial</vt:lpstr>
      <vt:lpstr>Arial,Sans-Serif</vt:lpstr>
      <vt:lpstr>Calibri</vt:lpstr>
      <vt:lpstr>Exo</vt:lpstr>
      <vt:lpstr>Myriad Pro</vt:lpstr>
      <vt:lpstr>Myriad Pro Normaali</vt:lpstr>
      <vt:lpstr>Verdana</vt:lpstr>
      <vt:lpstr>Wingdings</vt:lpstr>
      <vt:lpstr>Office-teema</vt:lpstr>
      <vt:lpstr>Default Design</vt:lpstr>
      <vt:lpstr>OHJELMA:</vt:lpstr>
      <vt:lpstr>TERVETULOA</vt:lpstr>
      <vt:lpstr>STUL Open Forum 15.9.2019 Viesti somessa</vt:lpstr>
      <vt:lpstr>Keitä tavoittelet ja miksi? </vt:lpstr>
      <vt:lpstr>Miksi somessa ollaan?</vt:lpstr>
      <vt:lpstr>Toimiva ja kiinnostava sisältö</vt:lpstr>
      <vt:lpstr>Suunnitelmallisuus</vt:lpstr>
      <vt:lpstr>Resursointi </vt:lpstr>
      <vt:lpstr>Facebook</vt:lpstr>
      <vt:lpstr>Instagram</vt:lpstr>
      <vt:lpstr>Youtube</vt:lpstr>
      <vt:lpstr>Livestreamin ja tallenteen toteutus ja jakelu</vt:lpstr>
      <vt:lpstr>Livestreeming musiikkien tekijänoikeudet</vt:lpstr>
      <vt:lpstr>Yhteenveto</vt:lpstr>
      <vt:lpstr>OHJELMA:</vt:lpstr>
      <vt:lpstr>Verkkosivujen vaikutus jäsenhankintaan</vt:lpstr>
      <vt:lpstr>Agenda</vt:lpstr>
      <vt:lpstr>Verkkopalvelu on välttämätön ja erittäin tärkeä osa nykyaikaista viestintää ja markkinointia!</vt:lpstr>
      <vt:lpstr>PowerPoint-esitys</vt:lpstr>
      <vt:lpstr>PowerPoint-esitys</vt:lpstr>
      <vt:lpstr>PowerPoint-esitys</vt:lpstr>
      <vt:lpstr>Huomioitavia asioita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Sisällöntuotannosta</vt:lpstr>
      <vt:lpstr>Hakukoneoptimoinnin lyhyt oppimäärä</vt:lpstr>
      <vt:lpstr>Toimenpiteiden seuranta ja analysointi on erittäin tärkeää jäsenhankinnan kannalta!</vt:lpstr>
      <vt:lpstr>PowerPoint-esitys</vt:lpstr>
      <vt:lpstr>Google Marketing Platform</vt:lpstr>
      <vt:lpstr>PowerPoint-esitys</vt:lpstr>
      <vt:lpstr>Google antaa 80 € mainosrahaa uusille Google Ads –tileille, kun käytät ensin itse 40 €!</vt:lpstr>
      <vt:lpstr>PowerPoint-esitys</vt:lpstr>
      <vt:lpstr>Mainonnan seuraaminen ja tägittäminen</vt:lpstr>
      <vt:lpstr>PowerPoint-esitys</vt:lpstr>
      <vt:lpstr>PowerPoint-esitys</vt:lpstr>
      <vt:lpstr>Tavoitteiden määrittely</vt:lpstr>
      <vt:lpstr>Tavoitteiden asettaminen</vt:lpstr>
      <vt:lpstr>PowerPoint-esitys</vt:lpstr>
      <vt:lpstr>PowerPoint-esitys</vt:lpstr>
      <vt:lpstr>Kysymyksiä, vastauksia ja keskustelua</vt:lpstr>
      <vt:lpstr>Yhteystiedot</vt:lpstr>
      <vt:lpstr>OHJELMA:</vt:lpstr>
      <vt:lpstr>CASE:  Rock’n’Roll Dance Club Comets ry</vt:lpstr>
      <vt:lpstr>Comets</vt:lpstr>
      <vt:lpstr>Viestintä ja markkinointi</vt:lpstr>
      <vt:lpstr>PowerPoint-esitys</vt:lpstr>
      <vt:lpstr>PowerPoint-esitys</vt:lpstr>
      <vt:lpstr>Instagram-ohje</vt:lpstr>
      <vt:lpstr>Case: PM-kisat 2019</vt:lpstr>
      <vt:lpstr>1. Mitä tehtiin 2. Ennakkomarkkinointi  ja -viestintä 2. Kisapäivän viestintä</vt:lpstr>
      <vt:lpstr>Mitä tehtiin?</vt:lpstr>
      <vt:lpstr>Visuaalinen ilme</vt:lpstr>
      <vt:lpstr>Ennakkomarkkinointi</vt:lpstr>
      <vt:lpstr>Viestintä kisapäivänä</vt:lpstr>
      <vt:lpstr>Viestintä kisapäivänä</vt:lpstr>
      <vt:lpstr>Kysymyksiä?</vt:lpstr>
      <vt:lpstr>Kiitos!</vt:lpstr>
      <vt:lpstr>Yhteenveto:</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Maria Mäenpää</dc:creator>
  <cp:lastModifiedBy>Harjula Harri, SOK Vähittäiskauppa</cp:lastModifiedBy>
  <cp:revision>61</cp:revision>
  <dcterms:created xsi:type="dcterms:W3CDTF">2019-03-01T07:20:56Z</dcterms:created>
  <dcterms:modified xsi:type="dcterms:W3CDTF">2019-09-15T08:32:51Z</dcterms:modified>
</cp:coreProperties>
</file>